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5" r:id="rId5"/>
    <p:sldMasterId id="2147483746" r:id="rId6"/>
    <p:sldMasterId id="2147483747" r:id="rId7"/>
    <p:sldMasterId id="214748374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</p:sldIdLst>
  <p:sldSz cy="6858000" cx="12192000"/>
  <p:notesSz cx="6858000" cy="9144000"/>
  <p:embeddedFontLst>
    <p:embeddedFont>
      <p:font typeface="Play"/>
      <p:regular r:id="rId50"/>
      <p:bold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DM Mono"/>
      <p:regular r:id="rId56"/>
      <p: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Meera Ramani-Augustin"/>
  <p:cmAuthor clrIdx="1" id="1" initials="" lastIdx="2" name="Divyang Agrawal"/>
  <p:cmAuthor clrIdx="2" id="2" initials="" lastIdx="2" name="James K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FC10A5-1A5D-4063-85FD-24438F935A50}">
  <a:tblStyle styleId="{AAFC10A5-1A5D-4063-85FD-24438F935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1DAC295-BC46-4FF0-91A0-452B65B23F1C}" styleName="Table_1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CEAFE"/>
          </a:solidFill>
        </a:fill>
      </a:tcStyle>
    </a:wholeTbl>
    <a:band1H>
      <a:tcTxStyle/>
      <a:tcStyle>
        <a:fill>
          <a:solidFill>
            <a:srgbClr val="D6D2FD"/>
          </a:solidFill>
        </a:fill>
      </a:tcStyle>
    </a:band1H>
    <a:band2H>
      <a:tcTxStyle/>
    </a:band2H>
    <a:band1V>
      <a:tcTxStyle/>
      <a:tcStyle>
        <a:fill>
          <a:solidFill>
            <a:srgbClr val="D6D2FD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890022DB-CE67-4EBD-B57D-FA10692222E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Play-bold.fntdata"/><Relationship Id="rId50" Type="http://schemas.openxmlformats.org/officeDocument/2006/relationships/font" Target="fonts/Play-regular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2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1.xml"/><Relationship Id="rId54" Type="http://schemas.openxmlformats.org/officeDocument/2006/relationships/font" Target="fonts/Roboto-italic.fntdata"/><Relationship Id="rId13" Type="http://schemas.openxmlformats.org/officeDocument/2006/relationships/slide" Target="slides/slide4.xml"/><Relationship Id="rId57" Type="http://schemas.openxmlformats.org/officeDocument/2006/relationships/font" Target="fonts/DMMono-italic.fntdata"/><Relationship Id="rId12" Type="http://schemas.openxmlformats.org/officeDocument/2006/relationships/slide" Target="slides/slide3.xml"/><Relationship Id="rId56" Type="http://schemas.openxmlformats.org/officeDocument/2006/relationships/font" Target="fonts/DMMono-regular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7-21T21:22:49.295">
    <p:pos x="216" y="662"/>
    <p:text>These dates don't match the Aria asks in the Planning workbook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7-25T16:21:29.798">
    <p:pos x="88" y="59"/>
    <p:text>@tjones@tenstorrent.com  is this an older number? We don't have a scaled N3A number for the new estimate)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05-25T22:58:15.042">
    <p:pos x="6000" y="0"/>
    <p:text>@jamesko@tenstorrent.com for the customer names, can we possibly do some sort of prioritization (high/med/low likelihood)
_Reassigned to jamesko@tenstorrent.com_</p:text>
  </p:cm>
  <p:cm authorId="2" idx="1" dt="2025-05-25T22:58:15.042">
    <p:pos x="6000" y="0"/>
    <p:text>@divyanga@tenstorrent.com - ack, cleaning things up with @asaha@tenstorrent.com, will update</p:text>
  </p:cm>
  <p:cm authorId="1" idx="2" dt="2025-05-25T22:19:39.100">
    <p:pos x="6000" y="100"/>
    <p:text>@jamesko@tenstorrent.com can we possibly change this slide so it's not a picture but an editable slide?
_Reassigned to jamesko@tenstorrent.com_</p:text>
  </p:cm>
  <p:cm authorId="2" idx="2" dt="2025-05-25T22:19:39.100">
    <p:pos x="6000" y="100"/>
    <p:text>@divyanga@tenstorrent.com yes, this is just a placeholder, will move to table form soon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0f785676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30f785676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30f785676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d0edd8098_1_3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5d0edd8098_1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e664646ec_2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5e664646ec_2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e664646ec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5e664646ec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d0edd8098_1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5d0edd8098_1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93351933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3593351933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6a7ab5b16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6a7ab5b16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a7ab5b16d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6a7ab5b16d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698af4d5f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6698af4d5f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d0edd8098_1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35d0edd8098_1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72380016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3672380016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933519332_0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933519332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5933519332_0_3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93351933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35933519332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6924944a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36924944a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5933519332_0_9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35933519332_0_9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5933519332_0_9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35933519332_0_9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57bbd26dd2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357bbd26dd2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ASR Silicon bring up in Taiwan</a:t>
            </a:r>
            <a:endParaRPr/>
          </a:p>
        </p:txBody>
      </p:sp>
      <p:sp>
        <p:nvSpPr>
          <p:cNvPr id="661" name="Google Shape;661;g357bbd26dd2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552ff6bdd6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552ff6bdd6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933519332_0_9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35933519332_0_9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592ffe2bfc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3592ffe2bfc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593351933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593351933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593351933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593351933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d0edd8098_1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5d0edd8098_1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5d0edd8098_1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593351933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593351933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593351933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593351933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39e90ce009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339e90ce009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5933519332_0_10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35933519332_0_10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ASR Silicon bring up in Taiwan</a:t>
            </a:r>
            <a:endParaRPr/>
          </a:p>
        </p:txBody>
      </p:sp>
      <p:sp>
        <p:nvSpPr>
          <p:cNvPr id="724" name="Google Shape;724;g35933519332_0_10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3b7f93acdd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3b7f93acdd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33b7f93acdd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52ff6bdd6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3552ff6bdd6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39e90ce00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39e90ce00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339e90ce00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39e90ce009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339e90ce009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4cad40e69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34cad40e69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5933519332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5933519332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552ff6bdd6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552ff6bdd6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592ffe2bf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3592ffe2bf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4a28b82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44a28b82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7bbd26dd2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357bbd26dd2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020b3cdb7_0_5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6020b3cdb7_0_5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6020b3cdb7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6020b3cdb7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Jul 21 Todo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[Aniket/Robotics team] Human Resource and Cost Analysis on removing split lock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[Troy] Confirm with RnD the Power, Performance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Base-Die Schedule Need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[Troy] Need to check with Engineering on Comments dates and </a:t>
            </a:r>
            <a:r>
              <a:rPr lang="en-US"/>
              <a:t>without</a:t>
            </a:r>
            <a:r>
              <a:rPr lang="en-US"/>
              <a:t> split-lock</a:t>
            </a:r>
            <a:endParaRPr/>
          </a:p>
        </p:txBody>
      </p:sp>
      <p:sp>
        <p:nvSpPr>
          <p:cNvPr id="478" name="Google Shape;478;g36020b3cdb7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52ff6bdd6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3552ff6bdd6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Relationship Id="rId3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Relationship Id="rId3" Type="http://schemas.openxmlformats.org/officeDocument/2006/relationships/image" Target="../media/image1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jpg"/><Relationship Id="rId3" Type="http://schemas.openxmlformats.org/officeDocument/2006/relationships/image" Target="../media/image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jpg"/><Relationship Id="rId3" Type="http://schemas.openxmlformats.org/officeDocument/2006/relationships/image" Target="../media/image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g"/><Relationship Id="rId3" Type="http://schemas.openxmlformats.org/officeDocument/2006/relationships/image" Target="../media/image1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1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Relationship Id="rId3" Type="http://schemas.openxmlformats.org/officeDocument/2006/relationships/image" Target="../media/image10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Relationship Id="rId3" Type="http://schemas.openxmlformats.org/officeDocument/2006/relationships/image" Target="../media/image10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jpg"/><Relationship Id="rId3" Type="http://schemas.openxmlformats.org/officeDocument/2006/relationships/image" Target="../media/image10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.jp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jpg"/><Relationship Id="rId3" Type="http://schemas.openxmlformats.org/officeDocument/2006/relationships/image" Target="../media/image1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g"/><Relationship Id="rId3" Type="http://schemas.openxmlformats.org/officeDocument/2006/relationships/image" Target="../media/image10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jp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jp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jp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jp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jp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urple" type="title">
  <p:cSld name="TITLE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11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/>
        </p:nvSpPr>
        <p:spPr>
          <a:xfrm>
            <a:off x="0" y="6449746"/>
            <a:ext cx="12192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Tenstorrent Confidential: Internal Use Only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6">
  <p:cSld name="1_Divider 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342900" y="2002631"/>
            <a:ext cx="11506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58" name="Google Shape;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503853" y="1267914"/>
            <a:ext cx="110784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503853" y="3731245"/>
            <a:ext cx="110784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2" name="Google Shape;62;p12"/>
          <p:cNvCxnSpPr/>
          <p:nvPr/>
        </p:nvCxnSpPr>
        <p:spPr>
          <a:xfrm>
            <a:off x="609600" y="3409752"/>
            <a:ext cx="10972800" cy="0"/>
          </a:xfrm>
          <a:prstGeom prst="straightConnector1">
            <a:avLst/>
          </a:prstGeom>
          <a:noFill/>
          <a:ln cap="flat" cmpd="sng" w="9525">
            <a:solidFill>
              <a:srgbClr val="FEFEF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2"/>
          <p:cNvSpPr txBox="1"/>
          <p:nvPr>
            <p:ph idx="10" type="dt"/>
          </p:nvPr>
        </p:nvSpPr>
        <p:spPr>
          <a:xfrm>
            <a:off x="8518848" y="6253795"/>
            <a:ext cx="26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1" type="ftr"/>
          </p:nvPr>
        </p:nvSpPr>
        <p:spPr>
          <a:xfrm>
            <a:off x="3784839" y="6253796"/>
            <a:ext cx="462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11343736" y="6253797"/>
            <a:ext cx="3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342900" y="2002631"/>
            <a:ext cx="11506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4">
  <p:cSld name="Content Page BG 4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42898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urple" type="title">
  <p:cSld name="TITLE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2">
            <a:alphaModFix amt="11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1" type="obj">
  <p:cSld name="OBJECT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4">
  <p:cSld name="Content Page BG 4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42898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3">
  <p:cSld name="Content Page BG 3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42898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White">
  <p:cSld name="Content Page White">
    <p:bg>
      <p:bgPr>
        <a:solidFill>
          <a:srgbClr val="EFF2FE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100" name="Google Shape;1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1" type="obj">
  <p:cSld name="OBJECT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4596539" y="6449746"/>
            <a:ext cx="29988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Tenstorrent Confidential: Internal Use Only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103" name="Google Shape;1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106" name="Google Shape;1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">
  <p:cSld name="Divider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109" name="Google Shape;1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">
  <p:cSld name="Divider 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112" name="Google Shape;1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">
  <p:cSld name="Divider 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115" name="Google Shape;1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6">
  <p:cSld name="1_Divider 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118" name="Google Shape;1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>
  <p:cSld name="Title Red">
    <p:bg>
      <p:bgPr>
        <a:solidFill>
          <a:schemeClr val="accen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 amt="11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8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ue">
  <p:cSld name="Title BLue">
    <p:bg>
      <p:bgPr>
        <a:solidFill>
          <a:schemeClr val="accent3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/>
          <p:cNvPicPr preferRelativeResize="0"/>
          <p:nvPr/>
        </p:nvPicPr>
        <p:blipFill rotWithShape="1">
          <a:blip r:embed="rId2">
            <a:alphaModFix amt="11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Yellow">
  <p:cSld name="Title Yellow">
    <p:bg>
      <p:bgPr>
        <a:solidFill>
          <a:schemeClr val="accent4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0"/>
          <p:cNvPicPr preferRelativeResize="0"/>
          <p:nvPr/>
        </p:nvPicPr>
        <p:blipFill rotWithShape="1">
          <a:blip r:embed="rId2">
            <a:alphaModFix amt="18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0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33" name="Google Shape;1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eal">
  <p:cSld name="Title Teal">
    <p:bg>
      <p:bgPr>
        <a:solidFill>
          <a:schemeClr val="accent5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1"/>
          <p:cNvPicPr preferRelativeResize="0"/>
          <p:nvPr/>
        </p:nvPicPr>
        <p:blipFill rotWithShape="1">
          <a:blip r:embed="rId2">
            <a:alphaModFix amt="14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1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38" name="Google Shape;1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42900" y="2002631"/>
            <a:ext cx="11506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Green">
  <p:cSld name="Title Green">
    <p:bg>
      <p:bgPr>
        <a:solidFill>
          <a:schemeClr val="accent6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2"/>
          <p:cNvPicPr preferRelativeResize="0"/>
          <p:nvPr/>
        </p:nvPicPr>
        <p:blipFill rotWithShape="1">
          <a:blip r:embed="rId2">
            <a:alphaModFix amt="11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2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solidFill>
          <a:srgbClr val="CDC2A6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3"/>
          <p:cNvPicPr preferRelativeResize="0"/>
          <p:nvPr/>
        </p:nvPicPr>
        <p:blipFill rotWithShape="1">
          <a:blip r:embed="rId2">
            <a:alphaModFix amt="17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3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7" name="Google Shape;147;p33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48" name="Google Shape;1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bg>
      <p:bgPr>
        <a:solidFill>
          <a:srgbClr val="737999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4"/>
          <p:cNvPicPr preferRelativeResize="0"/>
          <p:nvPr/>
        </p:nvPicPr>
        <p:blipFill rotWithShape="1">
          <a:blip r:embed="rId2">
            <a:alphaModFix amt="6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4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2" name="Google Shape;152;p34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2">
  <p:cSld name="Content Page BG 2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57" name="Google Shape;157;p35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5">
  <p:cSld name="Content Page BG 5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0" name="Google Shape;160;p36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6">
  <p:cSld name="Content Page BG 6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4" name="Google Shape;164;p37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65" name="Google Shape;165;p37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7">
  <p:cSld name="Content Page BG 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69" name="Google Shape;169;p38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8">
  <p:cSld name="Content Page BG 8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/>
          <p:nvPr>
            <p:ph type="title"/>
          </p:nvPr>
        </p:nvSpPr>
        <p:spPr>
          <a:xfrm>
            <a:off x="342898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2" name="Google Shape;172;p39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73" name="Google Shape;173;p39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9">
  <p:cSld name="Content Page BG 9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/>
          <p:nvPr>
            <p:ph type="title"/>
          </p:nvPr>
        </p:nvSpPr>
        <p:spPr>
          <a:xfrm>
            <a:off x="342898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6" name="Google Shape;176;p40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77" name="Google Shape;177;p40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Page BG 10">
  <p:cSld name="9_Content Page BG 10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/>
          <p:nvPr>
            <p:ph type="title"/>
          </p:nvPr>
        </p:nvSpPr>
        <p:spPr>
          <a:xfrm>
            <a:off x="342898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0" name="Google Shape;180;p41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1" name="Google Shape;181;p41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eal">
  <p:cSld name="Title Teal">
    <p:bg>
      <p:bgPr>
        <a:solidFill>
          <a:schemeClr val="accent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14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 Page BG 11">
  <p:cSld name="10_Content Page BG 11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4" name="Google Shape;184;p42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85" name="Google Shape;185;p42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urple" type="title">
  <p:cSld name="TITLE">
    <p:bg>
      <p:bgPr>
        <a:solidFill>
          <a:schemeClr val="accen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4"/>
          <p:cNvPicPr preferRelativeResize="0"/>
          <p:nvPr/>
        </p:nvPicPr>
        <p:blipFill rotWithShape="1">
          <a:blip r:embed="rId2">
            <a:alphaModFix amt="11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4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4" name="Google Shape;194;p44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White" type="obj">
  <p:cSld name="OBJECT">
    <p:bg>
      <p:bgPr>
        <a:solidFill>
          <a:srgbClr val="EFF2FE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7" name="Google Shape;197;p45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8" name="Google Shape;198;p45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>
  <p:cSld name="Title Red">
    <p:bg>
      <p:bgPr>
        <a:solidFill>
          <a:schemeClr val="accent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6"/>
          <p:cNvPicPr preferRelativeResize="0"/>
          <p:nvPr/>
        </p:nvPicPr>
        <p:blipFill rotWithShape="1">
          <a:blip r:embed="rId2">
            <a:alphaModFix amt="11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6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2" name="Google Shape;202;p46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03" name="Google Shape;20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ue">
  <p:cSld name="Title BLue">
    <p:bg>
      <p:bgPr>
        <a:solidFill>
          <a:schemeClr val="accent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7"/>
          <p:cNvPicPr preferRelativeResize="0"/>
          <p:nvPr/>
        </p:nvPicPr>
        <p:blipFill rotWithShape="1">
          <a:blip r:embed="rId2">
            <a:alphaModFix amt="11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7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8" name="Google Shape;208;p47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Yellow">
  <p:cSld name="Title Yellow">
    <p:bg>
      <p:bgPr>
        <a:solidFill>
          <a:schemeClr val="accent4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8"/>
          <p:cNvPicPr preferRelativeResize="0"/>
          <p:nvPr/>
        </p:nvPicPr>
        <p:blipFill rotWithShape="1">
          <a:blip r:embed="rId2">
            <a:alphaModFix amt="18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8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2" name="Google Shape;212;p48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13" name="Google Shape;2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eal">
  <p:cSld name="Title Teal">
    <p:bg>
      <p:bgPr>
        <a:solidFill>
          <a:schemeClr val="accent5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9"/>
          <p:cNvPicPr preferRelativeResize="0"/>
          <p:nvPr/>
        </p:nvPicPr>
        <p:blipFill rotWithShape="1">
          <a:blip r:embed="rId2">
            <a:alphaModFix amt="14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9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7" name="Google Shape;217;p49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18" name="Google Shape;2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Green">
  <p:cSld name="Title Green">
    <p:bg>
      <p:bgPr>
        <a:solidFill>
          <a:schemeClr val="accent6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50"/>
          <p:cNvPicPr preferRelativeResize="0"/>
          <p:nvPr/>
        </p:nvPicPr>
        <p:blipFill rotWithShape="1">
          <a:blip r:embed="rId2">
            <a:alphaModFix amt="11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0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2" name="Google Shape;222;p50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23" name="Google Shape;22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solidFill>
          <a:srgbClr val="CDC2A6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1"/>
          <p:cNvPicPr preferRelativeResize="0"/>
          <p:nvPr/>
        </p:nvPicPr>
        <p:blipFill rotWithShape="1">
          <a:blip r:embed="rId2">
            <a:alphaModFix amt="17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1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7" name="Google Shape;227;p51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bg>
      <p:bgPr>
        <a:solidFill>
          <a:srgbClr val="737999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2"/>
          <p:cNvPicPr preferRelativeResize="0"/>
          <p:nvPr/>
        </p:nvPicPr>
        <p:blipFill rotWithShape="1">
          <a:blip r:embed="rId2">
            <a:alphaModFix amt="6000"/>
          </a:blip>
          <a:srcRect b="17636" l="0" r="0" t="15023"/>
          <a:stretch/>
        </p:blipFill>
        <p:spPr>
          <a:xfrm>
            <a:off x="1324837" y="0"/>
            <a:ext cx="10184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2"/>
          <p:cNvSpPr txBox="1"/>
          <p:nvPr>
            <p:ph type="ctrTitle"/>
          </p:nvPr>
        </p:nvSpPr>
        <p:spPr>
          <a:xfrm>
            <a:off x="342900" y="342900"/>
            <a:ext cx="11506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2" name="Google Shape;232;p52"/>
          <p:cNvSpPr txBox="1"/>
          <p:nvPr>
            <p:ph idx="1" type="subTitle"/>
          </p:nvPr>
        </p:nvSpPr>
        <p:spPr>
          <a:xfrm>
            <a:off x="342900" y="5753100"/>
            <a:ext cx="831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33" name="Google Shape;2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Green">
  <p:cSld name="Title Green">
    <p:bg>
      <p:bgPr>
        <a:solidFill>
          <a:schemeClr val="accent6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11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1">
  <p:cSld name="Content Page BG 1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3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6" name="Google Shape;236;p53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37" name="Google Shape;237;p53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2">
  <p:cSld name="Content Page BG 2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0" name="Google Shape;240;p54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41" name="Google Shape;241;p54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3">
  <p:cSld name="Content Page BG 3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/>
          <p:nvPr>
            <p:ph type="title"/>
          </p:nvPr>
        </p:nvSpPr>
        <p:spPr>
          <a:xfrm>
            <a:off x="342898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4" name="Google Shape;244;p55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45" name="Google Shape;245;p55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4">
  <p:cSld name="Content Page BG 4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6"/>
          <p:cNvSpPr txBox="1"/>
          <p:nvPr>
            <p:ph type="title"/>
          </p:nvPr>
        </p:nvSpPr>
        <p:spPr>
          <a:xfrm>
            <a:off x="342898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8" name="Google Shape;248;p56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49" name="Google Shape;249;p56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5">
  <p:cSld name="Content Page BG 5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7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2" name="Google Shape;252;p57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53" name="Google Shape;253;p57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6">
  <p:cSld name="Content Page BG 6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8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6" name="Google Shape;256;p58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57" name="Google Shape;257;p58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7">
  <p:cSld name="Content Page BG 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9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0" name="Google Shape;260;p59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61" name="Google Shape;261;p59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8">
  <p:cSld name="Content Page BG 8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0"/>
          <p:cNvSpPr txBox="1"/>
          <p:nvPr>
            <p:ph type="title"/>
          </p:nvPr>
        </p:nvSpPr>
        <p:spPr>
          <a:xfrm>
            <a:off x="342898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4" name="Google Shape;264;p60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65" name="Google Shape;265;p60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9">
  <p:cSld name="Content Page BG 9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1"/>
          <p:cNvSpPr txBox="1"/>
          <p:nvPr>
            <p:ph type="title"/>
          </p:nvPr>
        </p:nvSpPr>
        <p:spPr>
          <a:xfrm>
            <a:off x="342898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8" name="Google Shape;268;p61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69" name="Google Shape;269;p61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Page BG 10">
  <p:cSld name="9_Content Page BG 10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>
            <p:ph type="title"/>
          </p:nvPr>
        </p:nvSpPr>
        <p:spPr>
          <a:xfrm>
            <a:off x="342898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2" name="Google Shape;272;p62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73" name="Google Shape;273;p62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bg>
      <p:bgPr>
        <a:solidFill>
          <a:srgbClr val="737999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 amt="6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 Page BG 11">
  <p:cSld name="10_Content Page BG 11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3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6" name="Google Shape;276;p63"/>
          <p:cNvSpPr txBox="1"/>
          <p:nvPr>
            <p:ph idx="1" type="body"/>
          </p:nvPr>
        </p:nvSpPr>
        <p:spPr>
          <a:xfrm>
            <a:off x="342899" y="1485900"/>
            <a:ext cx="115065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77" name="Google Shape;277;p63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4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280" name="Google Shape;28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5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283" name="Google Shape;28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6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286" name="Google Shape;28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">
  <p:cSld name="Divider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7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289" name="Google Shape;28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">
  <p:cSld name="Divider 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8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292" name="Google Shape;29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">
  <p:cSld name="Divider 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9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295" name="Google Shape;29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6">
  <p:cSld name="1_Divider 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0"/>
          <p:cNvSpPr txBox="1"/>
          <p:nvPr>
            <p:ph type="title"/>
          </p:nvPr>
        </p:nvSpPr>
        <p:spPr>
          <a:xfrm>
            <a:off x="342900" y="2002631"/>
            <a:ext cx="11506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298" name="Google Shape;29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01" name="Google Shape;301;p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167" y="6447568"/>
            <a:ext cx="1529697" cy="26963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71"/>
          <p:cNvSpPr txBox="1"/>
          <p:nvPr/>
        </p:nvSpPr>
        <p:spPr>
          <a:xfrm>
            <a:off x="2006967" y="6366983"/>
            <a:ext cx="126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Confidential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White">
  <p:cSld name="Content Page White">
    <p:bg>
      <p:bgPr>
        <a:solidFill>
          <a:srgbClr val="EFF2FE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urple" type="title">
  <p:cSld name="TITLE">
    <p:bg>
      <p:bgPr>
        <a:solidFill>
          <a:schemeClr val="accen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74"/>
          <p:cNvPicPr preferRelativeResize="0"/>
          <p:nvPr/>
        </p:nvPicPr>
        <p:blipFill rotWithShape="1">
          <a:blip r:embed="rId2">
            <a:alphaModFix amt="11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74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74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1" type="obj">
  <p:cSld name="OBJECT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5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75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75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4">
  <p:cSld name="Content Page BG 4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6"/>
          <p:cNvSpPr txBox="1"/>
          <p:nvPr>
            <p:ph type="title"/>
          </p:nvPr>
        </p:nvSpPr>
        <p:spPr>
          <a:xfrm>
            <a:off x="342898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76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76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3">
  <p:cSld name="Content Page BG 3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7"/>
          <p:cNvSpPr txBox="1"/>
          <p:nvPr>
            <p:ph type="title"/>
          </p:nvPr>
        </p:nvSpPr>
        <p:spPr>
          <a:xfrm>
            <a:off x="342898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77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77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White">
  <p:cSld name="Content Page White">
    <p:bg>
      <p:bgPr>
        <a:solidFill>
          <a:srgbClr val="EFF2FE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8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78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78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9"/>
          <p:cNvSpPr txBox="1"/>
          <p:nvPr>
            <p:ph type="title"/>
          </p:nvPr>
        </p:nvSpPr>
        <p:spPr>
          <a:xfrm>
            <a:off x="342900" y="2002631"/>
            <a:ext cx="11506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332" name="Google Shape;33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0"/>
          <p:cNvSpPr txBox="1"/>
          <p:nvPr>
            <p:ph type="title"/>
          </p:nvPr>
        </p:nvSpPr>
        <p:spPr>
          <a:xfrm>
            <a:off x="342900" y="2002631"/>
            <a:ext cx="11506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335" name="Google Shape;33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1"/>
          <p:cNvSpPr txBox="1"/>
          <p:nvPr>
            <p:ph type="title"/>
          </p:nvPr>
        </p:nvSpPr>
        <p:spPr>
          <a:xfrm>
            <a:off x="342900" y="2002631"/>
            <a:ext cx="11506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338" name="Google Shape;33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">
  <p:cSld name="Divider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2"/>
          <p:cNvSpPr txBox="1"/>
          <p:nvPr>
            <p:ph type="title"/>
          </p:nvPr>
        </p:nvSpPr>
        <p:spPr>
          <a:xfrm>
            <a:off x="342900" y="2002631"/>
            <a:ext cx="11506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341" name="Google Shape;34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">
  <p:cSld name="Divider 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3"/>
          <p:cNvSpPr txBox="1"/>
          <p:nvPr>
            <p:ph type="title"/>
          </p:nvPr>
        </p:nvSpPr>
        <p:spPr>
          <a:xfrm>
            <a:off x="342900" y="2002631"/>
            <a:ext cx="11506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344" name="Google Shape;34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5">
  <p:cSld name="Content Page BG 5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9"/>
          <p:cNvSpPr txBox="1"/>
          <p:nvPr/>
        </p:nvSpPr>
        <p:spPr>
          <a:xfrm>
            <a:off x="4596539" y="6449746"/>
            <a:ext cx="29988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Tenstorrent Confidential: Internal Use Only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">
  <p:cSld name="Divider 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4"/>
          <p:cNvSpPr txBox="1"/>
          <p:nvPr>
            <p:ph type="title"/>
          </p:nvPr>
        </p:nvSpPr>
        <p:spPr>
          <a:xfrm>
            <a:off x="342900" y="2002631"/>
            <a:ext cx="11506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347" name="Google Shape;34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6">
  <p:cSld name="1_Divider 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5"/>
          <p:cNvSpPr txBox="1"/>
          <p:nvPr>
            <p:ph type="title"/>
          </p:nvPr>
        </p:nvSpPr>
        <p:spPr>
          <a:xfrm>
            <a:off x="342900" y="2002631"/>
            <a:ext cx="11506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white and black logo&#10;&#10;Description automatically generated" id="350" name="Google Shape;35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534" y="6214534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>
  <p:cSld name="Title Red">
    <p:bg>
      <p:bgPr>
        <a:solidFill>
          <a:schemeClr val="accent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86"/>
          <p:cNvPicPr preferRelativeResize="0"/>
          <p:nvPr/>
        </p:nvPicPr>
        <p:blipFill rotWithShape="1">
          <a:blip r:embed="rId2">
            <a:alphaModFix amt="11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86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86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55" name="Google Shape;35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ue">
  <p:cSld name="Title BLue">
    <p:bg>
      <p:bgPr>
        <a:solidFill>
          <a:schemeClr val="accent3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87"/>
          <p:cNvPicPr preferRelativeResize="0"/>
          <p:nvPr/>
        </p:nvPicPr>
        <p:blipFill rotWithShape="1">
          <a:blip r:embed="rId2">
            <a:alphaModFix amt="11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87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87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Yellow">
  <p:cSld name="Title Yellow">
    <p:bg>
      <p:bgPr>
        <a:solidFill>
          <a:schemeClr val="accent4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88"/>
          <p:cNvPicPr preferRelativeResize="0"/>
          <p:nvPr/>
        </p:nvPicPr>
        <p:blipFill rotWithShape="1">
          <a:blip r:embed="rId2">
            <a:alphaModFix amt="18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88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88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65" name="Google Shape;36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eal">
  <p:cSld name="Title Teal">
    <p:bg>
      <p:bgPr>
        <a:solidFill>
          <a:schemeClr val="accent5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89"/>
          <p:cNvPicPr preferRelativeResize="0"/>
          <p:nvPr/>
        </p:nvPicPr>
        <p:blipFill rotWithShape="1">
          <a:blip r:embed="rId2">
            <a:alphaModFix amt="14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9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89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70" name="Google Shape;37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Green">
  <p:cSld name="Title Green">
    <p:bg>
      <p:bgPr>
        <a:solidFill>
          <a:schemeClr val="accent6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0"/>
          <p:cNvPicPr preferRelativeResize="0"/>
          <p:nvPr/>
        </p:nvPicPr>
        <p:blipFill rotWithShape="1">
          <a:blip r:embed="rId2">
            <a:alphaModFix amt="11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0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90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75" name="Google Shape;37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solidFill>
          <a:srgbClr val="CDC2A6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91"/>
          <p:cNvPicPr preferRelativeResize="0"/>
          <p:nvPr/>
        </p:nvPicPr>
        <p:blipFill rotWithShape="1">
          <a:blip r:embed="rId2">
            <a:alphaModFix amt="17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91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91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80" name="Google Shape;38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bg>
      <p:bgPr>
        <a:solidFill>
          <a:srgbClr val="737999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92"/>
          <p:cNvPicPr preferRelativeResize="0"/>
          <p:nvPr/>
        </p:nvPicPr>
        <p:blipFill rotWithShape="1">
          <a:blip r:embed="rId2">
            <a:alphaModFix amt="6000"/>
          </a:blip>
          <a:srcRect b="17635" l="0" r="0" t="15026"/>
          <a:stretch/>
        </p:blipFill>
        <p:spPr>
          <a:xfrm>
            <a:off x="1324837" y="0"/>
            <a:ext cx="101844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92"/>
          <p:cNvSpPr txBox="1"/>
          <p:nvPr>
            <p:ph type="ctrTitle"/>
          </p:nvPr>
        </p:nvSpPr>
        <p:spPr>
          <a:xfrm>
            <a:off x="342900" y="342900"/>
            <a:ext cx="1150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92"/>
          <p:cNvSpPr txBox="1"/>
          <p:nvPr>
            <p:ph idx="1" type="subTitle"/>
          </p:nvPr>
        </p:nvSpPr>
        <p:spPr>
          <a:xfrm>
            <a:off x="342900" y="5753100"/>
            <a:ext cx="831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85" name="Google Shape;38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2">
  <p:cSld name="Content Page BG 2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3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93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93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6">
  <p:cSld name="Content Page BG 6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0"/>
          <p:cNvSpPr txBox="1"/>
          <p:nvPr/>
        </p:nvSpPr>
        <p:spPr>
          <a:xfrm>
            <a:off x="4596539" y="6449746"/>
            <a:ext cx="29988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Tenstorrent Confidential: Internal Use Only</a:t>
            </a:r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5">
  <p:cSld name="Content Page BG 5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4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94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94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6">
  <p:cSld name="Content Page BG 6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5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95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p95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7">
  <p:cSld name="Content Page BG 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96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96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1" name="Google Shape;401;p96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8">
  <p:cSld name="Content Page BG 8">
    <p:bg>
      <p:bgPr>
        <a:blipFill>
          <a:blip r:embed="rId2">
            <a:alphaModFix amt="90000"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7"/>
          <p:cNvSpPr txBox="1"/>
          <p:nvPr>
            <p:ph type="title"/>
          </p:nvPr>
        </p:nvSpPr>
        <p:spPr>
          <a:xfrm>
            <a:off x="342898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97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97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 BG 9">
  <p:cSld name="Content Page BG 9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8"/>
          <p:cNvSpPr txBox="1"/>
          <p:nvPr>
            <p:ph type="title"/>
          </p:nvPr>
        </p:nvSpPr>
        <p:spPr>
          <a:xfrm>
            <a:off x="342898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98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9" name="Google Shape;409;p98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Page BG 10">
  <p:cSld name="9_Content Page BG 10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9"/>
          <p:cNvSpPr txBox="1"/>
          <p:nvPr>
            <p:ph type="title"/>
          </p:nvPr>
        </p:nvSpPr>
        <p:spPr>
          <a:xfrm>
            <a:off x="342898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99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3" name="Google Shape;413;p99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 Page BG 11">
  <p:cSld name="10_Content Page BG 11">
    <p:bg>
      <p:bgPr>
        <a:blipFill>
          <a:blip r:embed="rId2">
            <a:alphaModFix amt="85000"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0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100"/>
          <p:cNvSpPr txBox="1"/>
          <p:nvPr>
            <p:ph idx="1" type="body"/>
          </p:nvPr>
        </p:nvSpPr>
        <p:spPr>
          <a:xfrm>
            <a:off x="342899" y="1485900"/>
            <a:ext cx="115062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100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itle+Content">
  <p:cSld name="CAPTION_ONLY_1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0" name="Google Shape;420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167" y="6447568"/>
            <a:ext cx="1529697" cy="26963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0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10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indent="-3556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55600" lvl="3" marL="18288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4pPr>
            <a:lvl5pPr indent="-355600" lvl="4" marL="22860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101"/>
          <p:cNvSpPr txBox="1"/>
          <p:nvPr/>
        </p:nvSpPr>
        <p:spPr>
          <a:xfrm>
            <a:off x="2006967" y="6366983"/>
            <a:ext cx="126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Confidential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42900" y="351630"/>
            <a:ext cx="111354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42899" y="1825625"/>
            <a:ext cx="11506200" cy="4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6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42900" y="351630"/>
            <a:ext cx="111357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42899" y="1825625"/>
            <a:ext cx="11506500" cy="4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6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 txBox="1"/>
          <p:nvPr>
            <p:ph type="title"/>
          </p:nvPr>
        </p:nvSpPr>
        <p:spPr>
          <a:xfrm>
            <a:off x="342900" y="351630"/>
            <a:ext cx="111357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88" name="Google Shape;188;p43"/>
          <p:cNvSpPr txBox="1"/>
          <p:nvPr>
            <p:ph idx="1" type="body"/>
          </p:nvPr>
        </p:nvSpPr>
        <p:spPr>
          <a:xfrm>
            <a:off x="342899" y="1825625"/>
            <a:ext cx="11506500" cy="4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3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6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orient="horz" pos="410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3"/>
          <p:cNvSpPr txBox="1"/>
          <p:nvPr>
            <p:ph type="title"/>
          </p:nvPr>
        </p:nvSpPr>
        <p:spPr>
          <a:xfrm>
            <a:off x="342900" y="351630"/>
            <a:ext cx="111354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7" name="Google Shape;307;p73"/>
          <p:cNvSpPr txBox="1"/>
          <p:nvPr>
            <p:ph idx="1" type="body"/>
          </p:nvPr>
        </p:nvSpPr>
        <p:spPr>
          <a:xfrm>
            <a:off x="342899" y="1825625"/>
            <a:ext cx="11506200" cy="4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73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6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40" Type="http://schemas.openxmlformats.org/officeDocument/2006/relationships/hyperlink" Target="mailto:tjones@tenstorrent.com" TargetMode="External"/><Relationship Id="rId20" Type="http://schemas.openxmlformats.org/officeDocument/2006/relationships/hyperlink" Target="mailto:mramaniaugustin@tenstorrent.com" TargetMode="External"/><Relationship Id="rId42" Type="http://schemas.openxmlformats.org/officeDocument/2006/relationships/hyperlink" Target="mailto:tboland@tenstorrent.com" TargetMode="External"/><Relationship Id="rId41" Type="http://schemas.openxmlformats.org/officeDocument/2006/relationships/hyperlink" Target="mailto:tboland@tenstorrent.com" TargetMode="External"/><Relationship Id="rId22" Type="http://schemas.openxmlformats.org/officeDocument/2006/relationships/hyperlink" Target="mailto:kmaturu@tenstorrent.com" TargetMode="External"/><Relationship Id="rId21" Type="http://schemas.openxmlformats.org/officeDocument/2006/relationships/hyperlink" Target="mailto:kmaturu@tenstorrent.com" TargetMode="External"/><Relationship Id="rId24" Type="http://schemas.openxmlformats.org/officeDocument/2006/relationships/hyperlink" Target="mailto:sbadole@tenstorrent.com" TargetMode="External"/><Relationship Id="rId23" Type="http://schemas.openxmlformats.org/officeDocument/2006/relationships/hyperlink" Target="mailto:sbadole@tenstorrent.com" TargetMode="External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9.xml"/><Relationship Id="rId3" Type="http://schemas.openxmlformats.org/officeDocument/2006/relationships/hyperlink" Target="mailto:rparnmukh@tenstorrent.com" TargetMode="External"/><Relationship Id="rId4" Type="http://schemas.openxmlformats.org/officeDocument/2006/relationships/hyperlink" Target="mailto:rparnmukh@tenstorrent.com" TargetMode="External"/><Relationship Id="rId9" Type="http://schemas.openxmlformats.org/officeDocument/2006/relationships/hyperlink" Target="mailto:pparanji@tenstorrent.com" TargetMode="External"/><Relationship Id="rId26" Type="http://schemas.openxmlformats.org/officeDocument/2006/relationships/hyperlink" Target="mailto:rayinapudi@tenstorrent.com" TargetMode="External"/><Relationship Id="rId25" Type="http://schemas.openxmlformats.org/officeDocument/2006/relationships/hyperlink" Target="mailto:rayinapudi@tenstorrent.com" TargetMode="External"/><Relationship Id="rId28" Type="http://schemas.openxmlformats.org/officeDocument/2006/relationships/hyperlink" Target="mailto:aedlund@tenstorrent.com" TargetMode="External"/><Relationship Id="rId27" Type="http://schemas.openxmlformats.org/officeDocument/2006/relationships/hyperlink" Target="mailto:aedlund@tenstorrent.com" TargetMode="External"/><Relationship Id="rId5" Type="http://schemas.openxmlformats.org/officeDocument/2006/relationships/hyperlink" Target="mailto:ezhang@tenstorrent.com" TargetMode="External"/><Relationship Id="rId6" Type="http://schemas.openxmlformats.org/officeDocument/2006/relationships/hyperlink" Target="mailto:ezhang@tenstorrent.com" TargetMode="External"/><Relationship Id="rId29" Type="http://schemas.openxmlformats.org/officeDocument/2006/relationships/hyperlink" Target="mailto:sgaskins@tenstorrent.com" TargetMode="External"/><Relationship Id="rId7" Type="http://schemas.openxmlformats.org/officeDocument/2006/relationships/hyperlink" Target="mailto:tjones@tenstorrent.com" TargetMode="External"/><Relationship Id="rId8" Type="http://schemas.openxmlformats.org/officeDocument/2006/relationships/hyperlink" Target="mailto:tjones@tenstorrent.com" TargetMode="External"/><Relationship Id="rId31" Type="http://schemas.openxmlformats.org/officeDocument/2006/relationships/hyperlink" Target="mailto:bpoluri@tenstorrent.com" TargetMode="External"/><Relationship Id="rId30" Type="http://schemas.openxmlformats.org/officeDocument/2006/relationships/hyperlink" Target="mailto:sgaskins@tenstorrent.com" TargetMode="External"/><Relationship Id="rId11" Type="http://schemas.openxmlformats.org/officeDocument/2006/relationships/hyperlink" Target="mailto:alexyap@tenstorrent.com" TargetMode="External"/><Relationship Id="rId33" Type="http://schemas.openxmlformats.org/officeDocument/2006/relationships/hyperlink" Target="mailto:eswanson@tenstorrent.com" TargetMode="External"/><Relationship Id="rId10" Type="http://schemas.openxmlformats.org/officeDocument/2006/relationships/hyperlink" Target="mailto:pparanji@tenstorrent.com" TargetMode="External"/><Relationship Id="rId32" Type="http://schemas.openxmlformats.org/officeDocument/2006/relationships/hyperlink" Target="mailto:bpoluri@tenstorrent.com" TargetMode="External"/><Relationship Id="rId13" Type="http://schemas.openxmlformats.org/officeDocument/2006/relationships/hyperlink" Target="mailto:snarayanagari@tenstorrent.com" TargetMode="External"/><Relationship Id="rId35" Type="http://schemas.openxmlformats.org/officeDocument/2006/relationships/hyperlink" Target="mailto:sjanarthanam@tenstorrent.com" TargetMode="External"/><Relationship Id="rId12" Type="http://schemas.openxmlformats.org/officeDocument/2006/relationships/hyperlink" Target="mailto:alexyap@tenstorrent.com" TargetMode="External"/><Relationship Id="rId34" Type="http://schemas.openxmlformats.org/officeDocument/2006/relationships/hyperlink" Target="mailto:eswanson@tenstorrent.com" TargetMode="External"/><Relationship Id="rId15" Type="http://schemas.openxmlformats.org/officeDocument/2006/relationships/hyperlink" Target="mailto:svisalli@tenstorrent.com" TargetMode="External"/><Relationship Id="rId37" Type="http://schemas.openxmlformats.org/officeDocument/2006/relationships/hyperlink" Target="mailto:ddegrasse@tenstorrent.com" TargetMode="External"/><Relationship Id="rId14" Type="http://schemas.openxmlformats.org/officeDocument/2006/relationships/hyperlink" Target="mailto:snarayanagari@tenstorrent.com" TargetMode="External"/><Relationship Id="rId36" Type="http://schemas.openxmlformats.org/officeDocument/2006/relationships/hyperlink" Target="mailto:sjanarthanam@tenstorrent.com" TargetMode="External"/><Relationship Id="rId17" Type="http://schemas.openxmlformats.org/officeDocument/2006/relationships/hyperlink" Target="mailto:svigraham@tenstorrent.com" TargetMode="External"/><Relationship Id="rId39" Type="http://schemas.openxmlformats.org/officeDocument/2006/relationships/hyperlink" Target="mailto:tjones@tenstorrent.com" TargetMode="External"/><Relationship Id="rId16" Type="http://schemas.openxmlformats.org/officeDocument/2006/relationships/hyperlink" Target="mailto:svisalli@tenstorrent.com" TargetMode="External"/><Relationship Id="rId38" Type="http://schemas.openxmlformats.org/officeDocument/2006/relationships/hyperlink" Target="mailto:ddegrasse@tenstorrent.com" TargetMode="External"/><Relationship Id="rId19" Type="http://schemas.openxmlformats.org/officeDocument/2006/relationships/hyperlink" Target="mailto:mramaniaugustin@tenstorrent.com" TargetMode="External"/><Relationship Id="rId18" Type="http://schemas.openxmlformats.org/officeDocument/2006/relationships/hyperlink" Target="mailto:svigraham@tenstorrent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3.xml"/><Relationship Id="rId4" Type="http://schemas.openxmlformats.org/officeDocument/2006/relationships/image" Target="../media/image9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2"/>
          <p:cNvSpPr txBox="1"/>
          <p:nvPr>
            <p:ph type="ctrTitle"/>
          </p:nvPr>
        </p:nvSpPr>
        <p:spPr>
          <a:xfrm>
            <a:off x="476400" y="1577525"/>
            <a:ext cx="11239200" cy="218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Alexandria</a:t>
            </a:r>
            <a:r>
              <a:rPr lang="en-US" sz="6400"/>
              <a:t> IP </a:t>
            </a:r>
            <a:endParaRPr sz="6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Concept Review</a:t>
            </a:r>
            <a:endParaRPr sz="6400"/>
          </a:p>
        </p:txBody>
      </p:sp>
      <p:sp>
        <p:nvSpPr>
          <p:cNvPr id="430" name="Google Shape;430;p102"/>
          <p:cNvSpPr txBox="1"/>
          <p:nvPr>
            <p:ph idx="1" type="subTitle"/>
          </p:nvPr>
        </p:nvSpPr>
        <p:spPr>
          <a:xfrm>
            <a:off x="1900325" y="5353625"/>
            <a:ext cx="4195800" cy="97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DM Mono"/>
                <a:ea typeface="DM Mono"/>
                <a:cs typeface="DM Mono"/>
                <a:sym typeface="DM Mono"/>
              </a:rPr>
              <a:t>Product Development &amp; </a:t>
            </a:r>
            <a:r>
              <a:rPr lang="en-US">
                <a:latin typeface="DM Mono"/>
                <a:ea typeface="DM Mono"/>
                <a:cs typeface="DM Mono"/>
                <a:sym typeface="DM Mono"/>
              </a:rPr>
              <a:t>Roadmap</a:t>
            </a:r>
            <a:r>
              <a:rPr lang="en-US" sz="2400">
                <a:latin typeface="DM Mono"/>
                <a:ea typeface="DM Mono"/>
                <a:cs typeface="DM Mono"/>
                <a:sym typeface="DM Mono"/>
              </a:rPr>
              <a:t> Forum</a:t>
            </a:r>
            <a:endParaRPr sz="24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31" name="Google Shape;431;p102"/>
          <p:cNvSpPr txBox="1"/>
          <p:nvPr/>
        </p:nvSpPr>
        <p:spPr>
          <a:xfrm>
            <a:off x="4789200" y="4134850"/>
            <a:ext cx="2326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 June 3rd 2025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111"/>
          <p:cNvGrpSpPr/>
          <p:nvPr/>
        </p:nvGrpSpPr>
        <p:grpSpPr>
          <a:xfrm>
            <a:off x="145206" y="1725088"/>
            <a:ext cx="2216011" cy="1014829"/>
            <a:chOff x="3154233" y="2800065"/>
            <a:chExt cx="1915474" cy="761141"/>
          </a:xfrm>
        </p:grpSpPr>
        <p:sp>
          <p:nvSpPr>
            <p:cNvPr id="495" name="Google Shape;495;p111"/>
            <p:cNvSpPr/>
            <p:nvPr/>
          </p:nvSpPr>
          <p:spPr>
            <a:xfrm>
              <a:off x="3485707" y="3079473"/>
              <a:ext cx="1584000" cy="133500"/>
            </a:xfrm>
            <a:prstGeom prst="rect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11"/>
            <p:cNvSpPr txBox="1"/>
            <p:nvPr/>
          </p:nvSpPr>
          <p:spPr>
            <a:xfrm>
              <a:off x="3154233" y="3189805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latin typeface="Roboto"/>
                  <a:ea typeface="Roboto"/>
                  <a:cs typeface="Roboto"/>
                  <a:sym typeface="Roboto"/>
                </a:rPr>
                <a:t>Jan ‘25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97" name="Google Shape;497;p111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498" name="Google Shape;498;p111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9" name="Google Shape;499;p111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00" name="Google Shape;500;p111"/>
          <p:cNvGrpSpPr/>
          <p:nvPr/>
        </p:nvGrpSpPr>
        <p:grpSpPr>
          <a:xfrm>
            <a:off x="1295944" y="1595103"/>
            <a:ext cx="1599598" cy="1051569"/>
            <a:chOff x="1828196" y="2702596"/>
            <a:chExt cx="1657614" cy="788696"/>
          </a:xfrm>
        </p:grpSpPr>
        <p:sp>
          <p:nvSpPr>
            <p:cNvPr id="501" name="Google Shape;501;p111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11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latin typeface="Roboto"/>
                  <a:ea typeface="Roboto"/>
                  <a:cs typeface="Roboto"/>
                  <a:sym typeface="Roboto"/>
                </a:rPr>
                <a:t>Feb ‘25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03" name="Google Shape;503;p111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504" name="Google Shape;504;p111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5" name="Google Shape;505;p111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6" name="Google Shape;506;p111"/>
          <p:cNvGrpSpPr/>
          <p:nvPr/>
        </p:nvGrpSpPr>
        <p:grpSpPr>
          <a:xfrm>
            <a:off x="2481089" y="1725139"/>
            <a:ext cx="1780618" cy="1050554"/>
            <a:chOff x="3154233" y="2800065"/>
            <a:chExt cx="1626283" cy="787935"/>
          </a:xfrm>
        </p:grpSpPr>
        <p:sp>
          <p:nvSpPr>
            <p:cNvPr id="507" name="Google Shape;507;p111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11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latin typeface="Roboto"/>
                  <a:ea typeface="Roboto"/>
                  <a:cs typeface="Roboto"/>
                  <a:sym typeface="Roboto"/>
                </a:rPr>
                <a:t>Mar ‘25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09" name="Google Shape;509;p111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510" name="Google Shape;510;p111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1" name="Google Shape;511;p111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12" name="Google Shape;512;p111"/>
          <p:cNvGrpSpPr/>
          <p:nvPr/>
        </p:nvGrpSpPr>
        <p:grpSpPr>
          <a:xfrm>
            <a:off x="3881725" y="1595103"/>
            <a:ext cx="1780703" cy="1051569"/>
            <a:chOff x="4413187" y="2702596"/>
            <a:chExt cx="1662034" cy="788696"/>
          </a:xfrm>
        </p:grpSpPr>
        <p:sp>
          <p:nvSpPr>
            <p:cNvPr id="513" name="Google Shape;513;p111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4" name="Google Shape;514;p111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515" name="Google Shape;515;p111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6" name="Google Shape;516;p111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7" name="Google Shape;517;p111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Roboto"/>
                  <a:ea typeface="Roboto"/>
                  <a:cs typeface="Roboto"/>
                  <a:sym typeface="Roboto"/>
                </a:rPr>
                <a:t>Mar ‘25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8" name="Google Shape;518;p111"/>
          <p:cNvSpPr txBox="1"/>
          <p:nvPr>
            <p:ph type="title"/>
          </p:nvPr>
        </p:nvSpPr>
        <p:spPr>
          <a:xfrm>
            <a:off x="209949" y="1007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Safety feature &amp; Safety Plan (DRAFT)</a:t>
            </a:r>
            <a:endParaRPr b="1"/>
          </a:p>
        </p:txBody>
      </p:sp>
      <p:sp>
        <p:nvSpPr>
          <p:cNvPr id="519" name="Google Shape;519;p111"/>
          <p:cNvSpPr txBox="1"/>
          <p:nvPr/>
        </p:nvSpPr>
        <p:spPr>
          <a:xfrm>
            <a:off x="4572100" y="1370822"/>
            <a:ext cx="2244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Safety Concept Release v0.5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0" name="Google Shape;520;p111"/>
          <p:cNvGrpSpPr/>
          <p:nvPr/>
        </p:nvGrpSpPr>
        <p:grpSpPr>
          <a:xfrm>
            <a:off x="6488376" y="1595100"/>
            <a:ext cx="2096582" cy="1051571"/>
            <a:chOff x="7004007" y="2702594"/>
            <a:chExt cx="2142430" cy="788698"/>
          </a:xfrm>
        </p:grpSpPr>
        <p:sp>
          <p:nvSpPr>
            <p:cNvPr id="521" name="Google Shape;521;p111"/>
            <p:cNvSpPr/>
            <p:nvPr/>
          </p:nvSpPr>
          <p:spPr>
            <a:xfrm>
              <a:off x="7369837" y="3079475"/>
              <a:ext cx="1776600" cy="133500"/>
            </a:xfrm>
            <a:prstGeom prst="rect">
              <a:avLst/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2" name="Google Shape;522;p111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523" name="Google Shape;523;p111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24" name="Google Shape;524;p111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5" name="Google Shape;525;p111"/>
            <p:cNvSpPr txBox="1"/>
            <p:nvPr/>
          </p:nvSpPr>
          <p:spPr>
            <a:xfrm>
              <a:off x="7004007" y="2702594"/>
              <a:ext cx="861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latin typeface="Roboto"/>
                  <a:ea typeface="Roboto"/>
                  <a:cs typeface="Roboto"/>
                  <a:sym typeface="Roboto"/>
                </a:rPr>
                <a:t>June ‘25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26" name="Google Shape;526;p111"/>
          <p:cNvSpPr txBox="1"/>
          <p:nvPr/>
        </p:nvSpPr>
        <p:spPr>
          <a:xfrm>
            <a:off x="7510700" y="1370833"/>
            <a:ext cx="22440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Hardware safety requirements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7" name="Google Shape;527;p111"/>
          <p:cNvGrpSpPr/>
          <p:nvPr/>
        </p:nvGrpSpPr>
        <p:grpSpPr>
          <a:xfrm>
            <a:off x="5200650" y="1725139"/>
            <a:ext cx="1642248" cy="1050549"/>
            <a:chOff x="5542566" y="2800065"/>
            <a:chExt cx="1827359" cy="787931"/>
          </a:xfrm>
        </p:grpSpPr>
        <p:sp>
          <p:nvSpPr>
            <p:cNvPr id="528" name="Google Shape;528;p111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" name="Google Shape;529;p111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530" name="Google Shape;530;p111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31" name="Google Shape;531;p111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111"/>
            <p:cNvSpPr txBox="1"/>
            <p:nvPr/>
          </p:nvSpPr>
          <p:spPr>
            <a:xfrm>
              <a:off x="5542566" y="3216596"/>
              <a:ext cx="910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latin typeface="Roboto"/>
                  <a:ea typeface="Roboto"/>
                  <a:cs typeface="Roboto"/>
                  <a:sym typeface="Roboto"/>
                </a:rPr>
                <a:t>June ‘25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33" name="Google Shape;533;p111"/>
          <p:cNvSpPr txBox="1"/>
          <p:nvPr/>
        </p:nvSpPr>
        <p:spPr>
          <a:xfrm>
            <a:off x="6625700" y="2775700"/>
            <a:ext cx="8850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PRD 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111"/>
          <p:cNvSpPr txBox="1"/>
          <p:nvPr/>
        </p:nvSpPr>
        <p:spPr>
          <a:xfrm>
            <a:off x="2361225" y="1370813"/>
            <a:ext cx="18441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MRD, USE cases, AoU’s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111"/>
          <p:cNvSpPr txBox="1"/>
          <p:nvPr/>
        </p:nvSpPr>
        <p:spPr>
          <a:xfrm>
            <a:off x="1134025" y="2693050"/>
            <a:ext cx="10653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Safety Plan 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6" name="Google Shape;536;p111"/>
          <p:cNvGrpSpPr/>
          <p:nvPr/>
        </p:nvGrpSpPr>
        <p:grpSpPr>
          <a:xfrm>
            <a:off x="8183563" y="1725139"/>
            <a:ext cx="1780681" cy="1050554"/>
            <a:chOff x="5707757" y="2800065"/>
            <a:chExt cx="1662168" cy="787935"/>
          </a:xfrm>
        </p:grpSpPr>
        <p:sp>
          <p:nvSpPr>
            <p:cNvPr id="537" name="Google Shape;537;p111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" name="Google Shape;538;p111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539" name="Google Shape;539;p111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40" name="Google Shape;540;p111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1" name="Google Shape;541;p111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July ‘25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2" name="Google Shape;542;p111"/>
          <p:cNvGrpSpPr/>
          <p:nvPr/>
        </p:nvGrpSpPr>
        <p:grpSpPr>
          <a:xfrm>
            <a:off x="9588325" y="1595100"/>
            <a:ext cx="2096596" cy="1051571"/>
            <a:chOff x="7003992" y="2702594"/>
            <a:chExt cx="2142445" cy="788698"/>
          </a:xfrm>
        </p:grpSpPr>
        <p:sp>
          <p:nvSpPr>
            <p:cNvPr id="543" name="Google Shape;543;p111"/>
            <p:cNvSpPr/>
            <p:nvPr/>
          </p:nvSpPr>
          <p:spPr>
            <a:xfrm>
              <a:off x="7369837" y="3079475"/>
              <a:ext cx="1776600" cy="133500"/>
            </a:xfrm>
            <a:prstGeom prst="rect">
              <a:avLst/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4" name="Google Shape;544;p111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545" name="Google Shape;545;p111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46" name="Google Shape;546;p111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7" name="Google Shape;547;p111"/>
            <p:cNvSpPr txBox="1"/>
            <p:nvPr/>
          </p:nvSpPr>
          <p:spPr>
            <a:xfrm>
              <a:off x="7003992" y="2702594"/>
              <a:ext cx="9045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latin typeface="Roboto"/>
                  <a:ea typeface="Roboto"/>
                  <a:cs typeface="Roboto"/>
                  <a:sym typeface="Roboto"/>
                </a:rPr>
                <a:t>July ‘25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8" name="Google Shape;548;p111"/>
          <p:cNvSpPr txBox="1"/>
          <p:nvPr/>
        </p:nvSpPr>
        <p:spPr>
          <a:xfrm>
            <a:off x="209950" y="1370813"/>
            <a:ext cx="18441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kickoff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111"/>
          <p:cNvSpPr txBox="1"/>
          <p:nvPr/>
        </p:nvSpPr>
        <p:spPr>
          <a:xfrm>
            <a:off x="3210025" y="2715472"/>
            <a:ext cx="2244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Certification </a:t>
            </a: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body</a:t>
            </a: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 Selection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111"/>
          <p:cNvSpPr txBox="1"/>
          <p:nvPr/>
        </p:nvSpPr>
        <p:spPr>
          <a:xfrm>
            <a:off x="10592400" y="1019813"/>
            <a:ext cx="15996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Safety Case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Safety Manual 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1" name="Google Shape;551;p111"/>
          <p:cNvGrpSpPr/>
          <p:nvPr/>
        </p:nvGrpSpPr>
        <p:grpSpPr>
          <a:xfrm>
            <a:off x="11625728" y="1725160"/>
            <a:ext cx="90423" cy="549086"/>
            <a:chOff x="2070100" y="2563700"/>
            <a:chExt cx="92400" cy="411825"/>
          </a:xfrm>
        </p:grpSpPr>
        <p:cxnSp>
          <p:nvCxnSpPr>
            <p:cNvPr id="552" name="Google Shape;552;p111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3" name="Google Shape;553;p111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111"/>
          <p:cNvSpPr txBox="1"/>
          <p:nvPr/>
        </p:nvSpPr>
        <p:spPr>
          <a:xfrm>
            <a:off x="9163525" y="2693050"/>
            <a:ext cx="1780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Safety Analysis ( FMA, DFA),</a:t>
            </a: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Verification Strategy 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111"/>
          <p:cNvSpPr txBox="1"/>
          <p:nvPr/>
        </p:nvSpPr>
        <p:spPr>
          <a:xfrm>
            <a:off x="11304928" y="1424903"/>
            <a:ext cx="729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1100">
                <a:latin typeface="Roboto"/>
                <a:ea typeface="Roboto"/>
                <a:cs typeface="Roboto"/>
                <a:sym typeface="Roboto"/>
              </a:rPr>
              <a:t>Aug ‘25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111"/>
          <p:cNvSpPr txBox="1"/>
          <p:nvPr/>
        </p:nvSpPr>
        <p:spPr>
          <a:xfrm>
            <a:off x="8183575" y="3468225"/>
            <a:ext cx="39291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Variants</a:t>
            </a:r>
            <a:r>
              <a:rPr b="1" lang="en-US" sz="12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2 cores 4MB ,4 cores 4MB , 8 cores 12MB with L2 Shared cache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Primary Safety </a:t>
            </a:r>
            <a:r>
              <a:rPr b="1" lang="en-US" sz="1200">
                <a:solidFill>
                  <a:schemeClr val="dk1"/>
                </a:solidFill>
              </a:rPr>
              <a:t>Mechanisms</a:t>
            </a:r>
            <a:endParaRPr b="1" sz="12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Parity protection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SEC-DED ECC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SED-DED EDC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Secondary Safety Mechanisms</a:t>
            </a:r>
            <a:endParaRPr b="1" sz="12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SW based (STL) Memory checks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LBIST (3P)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MBST (3P)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p111"/>
          <p:cNvSpPr txBox="1"/>
          <p:nvPr/>
        </p:nvSpPr>
        <p:spPr>
          <a:xfrm>
            <a:off x="209950" y="3270575"/>
            <a:ext cx="7705200" cy="3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Safety Features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Hierarchical power management and Safety boot support with safety bus interfacing to System Management Controller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(SMC) or External Safety Manager.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Safety check on SRAM health with Memory BIST &amp; Logic BIST during key on/key off via APB interface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Boot-time configurable Dual Core Lockstep option for Alexandria CPU cores to support LOCK mode for ASIL D, or HYBRID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mode for ASIL B or SPLIT mode for QM (Quality Management).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Lock step for Shared Cache controller, Cluster Power, Interrupt Controller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RAM protected by Parity and SECDED ECC.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Bus and Interface protection for Intra-cluster network.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Advanced RAS architecture support for Fault management and Silicon Lifecycle Management.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HW assisted Latent Fault Tests.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Software Test Library (STL).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Transient Fault Protection.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Secure debug features.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Assumptions of Use (AoUs) for SOC integration.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12"/>
          <p:cNvSpPr txBox="1"/>
          <p:nvPr>
            <p:ph type="title"/>
          </p:nvPr>
        </p:nvSpPr>
        <p:spPr>
          <a:xfrm>
            <a:off x="342899" y="21042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SW Safety</a:t>
            </a:r>
            <a:endParaRPr/>
          </a:p>
        </p:txBody>
      </p:sp>
      <p:sp>
        <p:nvSpPr>
          <p:cNvPr id="563" name="Google Shape;563;p112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4" name="Google Shape;564;p112"/>
          <p:cNvSpPr txBox="1"/>
          <p:nvPr/>
        </p:nvSpPr>
        <p:spPr>
          <a:xfrm>
            <a:off x="9232500" y="155550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WeiRen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565" name="Google Shape;565;p112"/>
          <p:cNvSpPr txBox="1"/>
          <p:nvPr>
            <p:ph idx="1" type="body"/>
          </p:nvPr>
        </p:nvSpPr>
        <p:spPr>
          <a:xfrm>
            <a:off x="338325" y="1064625"/>
            <a:ext cx="11388300" cy="53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3"/>
          <p:cNvSpPr txBox="1"/>
          <p:nvPr>
            <p:ph type="title"/>
          </p:nvPr>
        </p:nvSpPr>
        <p:spPr>
          <a:xfrm>
            <a:off x="342899" y="13672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Alexandria - Safety features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571" name="Google Shape;571;p113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2" name="Google Shape;572;p113"/>
          <p:cNvSpPr txBox="1"/>
          <p:nvPr/>
        </p:nvSpPr>
        <p:spPr>
          <a:xfrm>
            <a:off x="9107950" y="96600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Sai</a:t>
            </a:r>
            <a:endParaRPr sz="2000">
              <a:solidFill>
                <a:srgbClr val="FF0000"/>
              </a:solidFill>
            </a:endParaRPr>
          </a:p>
        </p:txBody>
      </p:sp>
      <p:graphicFrame>
        <p:nvGraphicFramePr>
          <p:cNvPr id="573" name="Google Shape;573;p113"/>
          <p:cNvGraphicFramePr/>
          <p:nvPr/>
        </p:nvGraphicFramePr>
        <p:xfrm>
          <a:off x="752200" y="153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6263025"/>
                <a:gridCol w="1304850"/>
                <a:gridCol w="577200"/>
                <a:gridCol w="571375"/>
                <a:gridCol w="639100"/>
                <a:gridCol w="666025"/>
                <a:gridCol w="666050"/>
              </a:tblGrid>
              <a:tr h="3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Safety features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C66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Why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C66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RTL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C66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DV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C66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PD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C66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DFT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C66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SW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C66FA"/>
                    </a:solidFill>
                  </a:tcPr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4"/>
          <p:cNvSpPr txBox="1"/>
          <p:nvPr>
            <p:ph type="title"/>
          </p:nvPr>
        </p:nvSpPr>
        <p:spPr>
          <a:xfrm>
            <a:off x="342899" y="13672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Feature List (Cluster)</a:t>
            </a:r>
            <a:endParaRPr b="1"/>
          </a:p>
        </p:txBody>
      </p:sp>
      <p:sp>
        <p:nvSpPr>
          <p:cNvPr id="579" name="Google Shape;579;p114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0" name="Google Shape;580;p114"/>
          <p:cNvSpPr txBox="1"/>
          <p:nvPr/>
        </p:nvSpPr>
        <p:spPr>
          <a:xfrm>
            <a:off x="9161850" y="68717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Meera</a:t>
            </a:r>
            <a:endParaRPr sz="2000">
              <a:solidFill>
                <a:srgbClr val="FF0000"/>
              </a:solidFill>
            </a:endParaRPr>
          </a:p>
        </p:txBody>
      </p:sp>
      <p:graphicFrame>
        <p:nvGraphicFramePr>
          <p:cNvPr id="581" name="Google Shape;581;p114"/>
          <p:cNvGraphicFramePr/>
          <p:nvPr/>
        </p:nvGraphicFramePr>
        <p:xfrm>
          <a:off x="731950" y="153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3547050"/>
                <a:gridCol w="1010100"/>
                <a:gridCol w="948475"/>
                <a:gridCol w="716550"/>
                <a:gridCol w="4369475"/>
              </a:tblGrid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What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By when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Risk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Risk/Comment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Dual Core Lockstep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Some r</a:t>
                      </a:r>
                      <a:r>
                        <a:rPr lang="en-US"/>
                        <a:t>isk to DV complete by Beta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Parity protection of arrays in CPU and SC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Some risk to DV complete by Beta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Channel Parity protection for intra-cluster channels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Impacted by ASC late block RTL resource availability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CHI and AXI cluster IO parity protection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RAS reporting of FuSa Errors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RAS definition not expected done in time for beta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Security</a:t>
                      </a:r>
                      <a:r>
                        <a:rPr lang="en-US"/>
                        <a:t> features (vDefer from ASC)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Functional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(Part of enhanced feature set)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Hardware Fault Injection (FE, LS)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RTL not yet resourced and is on ASC late blocks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L1D and TLB cacheline lock out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FuSa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Requires significant testing.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Cluster design changes to support In-System BIST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FuSa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Implementation, boot time, PDN impact to be analysed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5"/>
          <p:cNvSpPr txBox="1"/>
          <p:nvPr>
            <p:ph type="title"/>
          </p:nvPr>
        </p:nvSpPr>
        <p:spPr>
          <a:xfrm>
            <a:off x="342899" y="21042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</a:t>
            </a:r>
            <a:r>
              <a:rPr b="1" lang="en-US"/>
              <a:t>System</a:t>
            </a:r>
            <a:r>
              <a:rPr b="1" lang="en-US"/>
              <a:t> IP (Features)</a:t>
            </a:r>
            <a:endParaRPr/>
          </a:p>
        </p:txBody>
      </p:sp>
      <p:sp>
        <p:nvSpPr>
          <p:cNvPr id="587" name="Google Shape;587;p115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8" name="Google Shape;588;p115"/>
          <p:cNvSpPr txBox="1"/>
          <p:nvPr/>
        </p:nvSpPr>
        <p:spPr>
          <a:xfrm>
            <a:off x="9354900" y="39807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Kiran</a:t>
            </a:r>
            <a:endParaRPr sz="2000">
              <a:solidFill>
                <a:srgbClr val="FF0000"/>
              </a:solidFill>
            </a:endParaRPr>
          </a:p>
        </p:txBody>
      </p:sp>
      <p:graphicFrame>
        <p:nvGraphicFramePr>
          <p:cNvPr id="589" name="Google Shape;589;p115"/>
          <p:cNvGraphicFramePr/>
          <p:nvPr/>
        </p:nvGraphicFramePr>
        <p:xfrm>
          <a:off x="487450" y="157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4717375"/>
                <a:gridCol w="995750"/>
                <a:gridCol w="688475"/>
                <a:gridCol w="604400"/>
                <a:gridCol w="4233250"/>
              </a:tblGrid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What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When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Risk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7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Reset Controller: Clock, Reset and isolation controls per isolation/harvest/BIST domain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Clock Controller: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Clock monitors for PLL clock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PLL placement int vs ext to be finalized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TempHub Controller: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Silicon Lifecycle Management(PVT)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Sensor placement int vs ext to be finalized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DCLS for Power Management components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SMC requirement to be finalized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ACLINT: DCLS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APLIC</a:t>
                      </a:r>
                      <a:r>
                        <a:rPr lang="en-US"/>
                        <a:t>: DCLS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AXI Bridges: I/F and MMR parity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Debug: Domain isolation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Trace</a:t>
                      </a:r>
                      <a:r>
                        <a:rPr lang="en-US"/>
                        <a:t>: Domain isolation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IOMMU: Parity protection for memory structures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Resourcing not available for FuSa work yet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6"/>
          <p:cNvSpPr txBox="1"/>
          <p:nvPr>
            <p:ph type="title"/>
          </p:nvPr>
        </p:nvSpPr>
        <p:spPr>
          <a:xfrm>
            <a:off x="342899" y="21042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Alexandria - DV_Phase1 (ASIL-B/D compliance)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595" name="Google Shape;595;p116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6" name="Google Shape;596;p116"/>
          <p:cNvSpPr txBox="1"/>
          <p:nvPr/>
        </p:nvSpPr>
        <p:spPr>
          <a:xfrm>
            <a:off x="9354900" y="39807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Kiran</a:t>
            </a:r>
            <a:endParaRPr sz="2000">
              <a:solidFill>
                <a:srgbClr val="FF0000"/>
              </a:solidFill>
            </a:endParaRPr>
          </a:p>
        </p:txBody>
      </p:sp>
      <p:graphicFrame>
        <p:nvGraphicFramePr>
          <p:cNvPr id="597" name="Google Shape;597;p116"/>
          <p:cNvGraphicFramePr/>
          <p:nvPr/>
        </p:nvGraphicFramePr>
        <p:xfrm>
          <a:off x="568600" y="157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4636225"/>
                <a:gridCol w="995750"/>
                <a:gridCol w="688475"/>
                <a:gridCol w="604400"/>
                <a:gridCol w="4233250"/>
              </a:tblGrid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What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Why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When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Risk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Comments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7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Finalize the models 4c_4M &amp; 8C_12M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Priority1 - 4c_4M Priority2 - 8c_12M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 work related to tools VC-ZOIX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Resource availability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Validate the flows : DCLS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Resource availability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Validate the flows : One hot FSM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Resource availability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Validate the flows : Parity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Resource availability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Testbench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Resource availability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Documentation using Jama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Integrating the simscope and coverage data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Regression health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Waiting for Ascalon regression health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Coverage metrics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Waiting for Ascalon coverage feedback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7"/>
          <p:cNvSpPr txBox="1"/>
          <p:nvPr>
            <p:ph type="title"/>
          </p:nvPr>
        </p:nvSpPr>
        <p:spPr>
          <a:xfrm>
            <a:off x="342899" y="21042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Alexandria - DV_Phase2 (New features)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603" name="Google Shape;603;p117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4" name="Google Shape;604;p117"/>
          <p:cNvSpPr txBox="1"/>
          <p:nvPr/>
        </p:nvSpPr>
        <p:spPr>
          <a:xfrm>
            <a:off x="9354900" y="39807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Kiran</a:t>
            </a:r>
            <a:endParaRPr sz="2000">
              <a:solidFill>
                <a:srgbClr val="FF0000"/>
              </a:solidFill>
            </a:endParaRPr>
          </a:p>
        </p:txBody>
      </p:sp>
      <p:graphicFrame>
        <p:nvGraphicFramePr>
          <p:cNvPr id="605" name="Google Shape;605;p117"/>
          <p:cNvGraphicFramePr/>
          <p:nvPr/>
        </p:nvGraphicFramePr>
        <p:xfrm>
          <a:off x="568600" y="157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4636225"/>
                <a:gridCol w="995750"/>
                <a:gridCol w="688475"/>
                <a:gridCol w="604400"/>
                <a:gridCol w="4233250"/>
              </a:tblGrid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What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Why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When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Risk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Comments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7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I-Cache coherency/CC4 shutdown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Feature will be </a:t>
                      </a:r>
                      <a:r>
                        <a:rPr lang="en-US"/>
                        <a:t>deferred</a:t>
                      </a:r>
                      <a:r>
                        <a:rPr lang="en-US"/>
                        <a:t> for Alexandria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Side channel attacks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DV work needs to be scoped in detail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Cache line lock execution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Feature spec is in progress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Fabric (Arteris/Baya Integration)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IOMMU Debug/perf features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Challenged on resource BW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Multi</a:t>
                      </a:r>
                      <a:r>
                        <a:rPr lang="en-US"/>
                        <a:t> cluster models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18"/>
          <p:cNvSpPr txBox="1"/>
          <p:nvPr>
            <p:ph type="title"/>
          </p:nvPr>
        </p:nvSpPr>
        <p:spPr>
          <a:xfrm>
            <a:off x="342899" y="21042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Alexandria - Verification (System IP)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611" name="Google Shape;611;p118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" name="Google Shape;612;p118"/>
          <p:cNvSpPr txBox="1"/>
          <p:nvPr/>
        </p:nvSpPr>
        <p:spPr>
          <a:xfrm>
            <a:off x="9354900" y="39807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Kiran</a:t>
            </a:r>
            <a:endParaRPr sz="2000">
              <a:solidFill>
                <a:srgbClr val="FF0000"/>
              </a:solidFill>
            </a:endParaRPr>
          </a:p>
        </p:txBody>
      </p:sp>
      <p:graphicFrame>
        <p:nvGraphicFramePr>
          <p:cNvPr id="613" name="Google Shape;613;p118"/>
          <p:cNvGraphicFramePr/>
          <p:nvPr/>
        </p:nvGraphicFramePr>
        <p:xfrm>
          <a:off x="487450" y="157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4717375"/>
                <a:gridCol w="995750"/>
                <a:gridCol w="688475"/>
                <a:gridCol w="604400"/>
                <a:gridCol w="4233250"/>
              </a:tblGrid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What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When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Risk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7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Reset Controller: Clock, Reset and isolation controls per isolation/harvest/BIST domain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Clock Controller: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Clock monitors for PLL clock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TempHub Controller: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Silicon Lifecycle Management(PVT)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DCLS for Power Management components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ACLINT: DCLS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APLIC: DCLS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AXI Bridges: I/F and MMR parity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Debug: Domain isolation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Trace: Domain isolation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IOMMU: Parity protection for memory structures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9"/>
          <p:cNvSpPr txBox="1"/>
          <p:nvPr>
            <p:ph type="title"/>
          </p:nvPr>
        </p:nvSpPr>
        <p:spPr>
          <a:xfrm>
            <a:off x="342899" y="13672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Emulation</a:t>
            </a:r>
            <a:endParaRPr b="1"/>
          </a:p>
        </p:txBody>
      </p:sp>
      <p:sp>
        <p:nvSpPr>
          <p:cNvPr id="619" name="Google Shape;619;p119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0" name="Google Shape;620;p119"/>
          <p:cNvSpPr txBox="1"/>
          <p:nvPr/>
        </p:nvSpPr>
        <p:spPr>
          <a:xfrm>
            <a:off x="9012000" y="13672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Kiran</a:t>
            </a:r>
            <a:endParaRPr sz="2000">
              <a:solidFill>
                <a:srgbClr val="FF0000"/>
              </a:solidFill>
            </a:endParaRPr>
          </a:p>
        </p:txBody>
      </p:sp>
      <p:graphicFrame>
        <p:nvGraphicFramePr>
          <p:cNvPr id="621" name="Google Shape;621;p119"/>
          <p:cNvGraphicFramePr/>
          <p:nvPr/>
        </p:nvGraphicFramePr>
        <p:xfrm>
          <a:off x="368775" y="160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3593125"/>
                <a:gridCol w="1058175"/>
                <a:gridCol w="782200"/>
                <a:gridCol w="541925"/>
                <a:gridCol w="5626100"/>
              </a:tblGrid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What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When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Risk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7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Accommodate</a:t>
                      </a:r>
                      <a:r>
                        <a:rPr lang="en-US"/>
                        <a:t> size changes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Need to figure it if more HDW is required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7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Support fault injection (VCZOIX tool)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Only supported on Zebu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7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Run STL 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STL is still under </a:t>
                      </a:r>
                      <a:r>
                        <a:rPr lang="en-US"/>
                        <a:t>development</a:t>
                      </a:r>
                      <a:r>
                        <a:rPr lang="en-US"/>
                        <a:t> and other requirements are unclear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7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Collect coverage for compliance metrics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DV Quality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Will require some development and will eat Zebu capacity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20"/>
          <p:cNvSpPr txBox="1"/>
          <p:nvPr>
            <p:ph type="title"/>
          </p:nvPr>
        </p:nvSpPr>
        <p:spPr>
          <a:xfrm>
            <a:off x="342899" y="21042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Physical Design</a:t>
            </a:r>
            <a:endParaRPr/>
          </a:p>
        </p:txBody>
      </p:sp>
      <p:sp>
        <p:nvSpPr>
          <p:cNvPr id="627" name="Google Shape;627;p120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8" name="Google Shape;628;p120"/>
          <p:cNvSpPr txBox="1"/>
          <p:nvPr/>
        </p:nvSpPr>
        <p:spPr>
          <a:xfrm>
            <a:off x="9354900" y="39807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Rama</a:t>
            </a:r>
            <a:endParaRPr sz="2000">
              <a:solidFill>
                <a:srgbClr val="FF0000"/>
              </a:solidFill>
            </a:endParaRPr>
          </a:p>
        </p:txBody>
      </p:sp>
      <p:graphicFrame>
        <p:nvGraphicFramePr>
          <p:cNvPr id="629" name="Google Shape;629;p120"/>
          <p:cNvGraphicFramePr/>
          <p:nvPr/>
        </p:nvGraphicFramePr>
        <p:xfrm>
          <a:off x="487450" y="157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4717375"/>
                <a:gridCol w="995750"/>
                <a:gridCol w="688475"/>
                <a:gridCol w="604400"/>
                <a:gridCol w="4233250"/>
              </a:tblGrid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What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When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Risk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7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Finalize PnR tool compatible with FE for automotive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FuSa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July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Automotive flow enablement for PD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Alpha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Target 2.25 GHz for CPU IP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Validate the area and performance scaling from SF4 to N3A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First time automotive PD implementation with new flows - learning curve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FuSa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Tighter  automotive requirements for Reliability (AEQ-100) needing additional effort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FuSa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4C+4MB configuration is the lead product, different from 8C+12MB getting implemented now - New FP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Aria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Only one of the configuration can be supported with current staffing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Impact of LBIST on area / performance needs to be assessed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FuSa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Certification requirements / reviews / data generation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FuSa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3"/>
          <p:cNvSpPr txBox="1"/>
          <p:nvPr>
            <p:ph type="title"/>
          </p:nvPr>
        </p:nvSpPr>
        <p:spPr>
          <a:xfrm>
            <a:off x="342899" y="342900"/>
            <a:ext cx="11506500" cy="8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Alexandria Concept Approval (CA) - RACI</a:t>
            </a:r>
            <a:endParaRPr/>
          </a:p>
        </p:txBody>
      </p:sp>
      <p:sp>
        <p:nvSpPr>
          <p:cNvPr id="438" name="Google Shape;438;p103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39" name="Google Shape;439;p103"/>
          <p:cNvGraphicFramePr/>
          <p:nvPr/>
        </p:nvGraphicFramePr>
        <p:xfrm>
          <a:off x="454650" y="14914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2286275"/>
                <a:gridCol w="2495525"/>
                <a:gridCol w="4214800"/>
                <a:gridCol w="2509600"/>
              </a:tblGrid>
              <a:tr h="69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lt1"/>
                          </a:solidFill>
                        </a:rPr>
                        <a:t>R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lt1"/>
                          </a:solidFill>
                        </a:rPr>
                        <a:t>A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lt1"/>
                          </a:solidFill>
                        </a:rPr>
                        <a:t>C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lt1"/>
                          </a:solidFill>
                        </a:rPr>
                        <a:t>I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17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Recommender</a:t>
                      </a:r>
                      <a:endParaRPr b="1"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Evaluates multiple options and presents option(s) that best supports the stated objectives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Accountable </a:t>
                      </a:r>
                      <a:endParaRPr b="1"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Decider</a:t>
                      </a:r>
                      <a:r>
                        <a:rPr lang="en-US" sz="1500"/>
                        <a:t> </a:t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>
                          <a:solidFill>
                            <a:srgbClr val="000000"/>
                          </a:solidFill>
                        </a:rPr>
                        <a:t>Ultimately answerable for success or failure of the decision. 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Consulted</a:t>
                      </a:r>
                      <a:endParaRPr b="1"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>
                          <a:solidFill>
                            <a:srgbClr val="000000"/>
                          </a:solidFill>
                        </a:rPr>
                        <a:t>Provides data or expertise to assess options</a:t>
                      </a:r>
                      <a:endParaRPr i="1"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Informed</a:t>
                      </a:r>
                      <a:endParaRPr b="1"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>
                          <a:solidFill>
                            <a:srgbClr val="000000"/>
                          </a:solidFill>
                        </a:rPr>
                        <a:t>Stakeholders responsible for acting on the decision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Aniket Saha </a:t>
                      </a:r>
                      <a:endParaRPr b="1"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500"/>
                        <a:t>(Product Management)</a:t>
                      </a:r>
                      <a:endParaRPr i="1" sz="15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Jim Keller</a:t>
                      </a:r>
                      <a:endParaRPr b="1" sz="15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Aniket S </a:t>
                      </a:r>
                      <a:r>
                        <a:rPr i="1" lang="en-US" sz="1500"/>
                        <a:t>(Product Management)</a:t>
                      </a:r>
                      <a:endParaRPr i="1" sz="15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Tiffany Y </a:t>
                      </a:r>
                      <a:r>
                        <a:rPr i="1" lang="en-US" sz="1500"/>
                        <a:t>(Legal)</a:t>
                      </a:r>
                      <a:endParaRPr i="1" sz="15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Andy Wall </a:t>
                      </a:r>
                      <a:r>
                        <a:rPr i="1" lang="en-US" sz="1500"/>
                        <a:t>(Compliance - Trade, FIPs, external IP, FUSA)</a:t>
                      </a:r>
                      <a:endParaRPr i="1" sz="15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Erik G </a:t>
                      </a:r>
                      <a:r>
                        <a:rPr i="1" lang="en-US" sz="1500"/>
                        <a:t>(Finance)</a:t>
                      </a:r>
                      <a:endParaRPr i="1" sz="15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Jason G </a:t>
                      </a:r>
                      <a:r>
                        <a:rPr i="1" lang="en-US" sz="1500"/>
                        <a:t>(PMO)</a:t>
                      </a:r>
                      <a:endParaRPr i="1" sz="15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Divyang</a:t>
                      </a:r>
                      <a:r>
                        <a:rPr lang="en-US" sz="1500"/>
                        <a:t> </a:t>
                      </a:r>
                      <a:r>
                        <a:rPr i="1" lang="en-US" sz="1500"/>
                        <a:t>(Software)</a:t>
                      </a:r>
                      <a:endParaRPr i="1" sz="15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Divyang </a:t>
                      </a:r>
                      <a:r>
                        <a:rPr i="1" lang="en-US" sz="1500"/>
                        <a:t>(Engineering - Pre &amp; Post Si)</a:t>
                      </a:r>
                      <a:endParaRPr i="1" sz="15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Dan </a:t>
                      </a:r>
                      <a:r>
                        <a:rPr i="1" lang="en-US" sz="1500"/>
                        <a:t>(Engineering -</a:t>
                      </a:r>
                      <a:r>
                        <a:rPr lang="en-US" sz="1500"/>
                        <a:t> </a:t>
                      </a:r>
                      <a:r>
                        <a:rPr i="1" lang="en-US" sz="1500"/>
                        <a:t>PD, DFT)</a:t>
                      </a:r>
                      <a:endParaRPr i="1" sz="15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Stakeholder sheet for signoff</a:t>
                      </a:r>
                      <a:endParaRPr sz="15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Katy C </a:t>
                      </a:r>
                      <a:r>
                        <a:rPr i="1" lang="en-US" sz="1500"/>
                        <a:t>(HR &amp; Recruiting)</a:t>
                      </a:r>
                      <a:endParaRPr i="1" sz="15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Tanya B </a:t>
                      </a:r>
                      <a:r>
                        <a:rPr i="1" lang="en-US" sz="1500"/>
                        <a:t>(Supply Chain)</a:t>
                      </a:r>
                      <a:endParaRPr i="1" sz="15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1"/>
          <p:cNvSpPr txBox="1"/>
          <p:nvPr>
            <p:ph type="title"/>
          </p:nvPr>
        </p:nvSpPr>
        <p:spPr>
          <a:xfrm>
            <a:off x="342899" y="2104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DFT</a:t>
            </a:r>
            <a:endParaRPr b="1"/>
          </a:p>
        </p:txBody>
      </p:sp>
      <p:sp>
        <p:nvSpPr>
          <p:cNvPr id="635" name="Google Shape;635;p121"/>
          <p:cNvSpPr txBox="1"/>
          <p:nvPr>
            <p:ph idx="1" type="body"/>
          </p:nvPr>
        </p:nvSpPr>
        <p:spPr>
          <a:xfrm>
            <a:off x="342900" y="981075"/>
            <a:ext cx="11506200" cy="5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21"/>
          <p:cNvSpPr txBox="1"/>
          <p:nvPr/>
        </p:nvSpPr>
        <p:spPr>
          <a:xfrm>
            <a:off x="9055000" y="94750"/>
            <a:ext cx="289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Sachin B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2"/>
          <p:cNvSpPr txBox="1"/>
          <p:nvPr>
            <p:ph type="title"/>
          </p:nvPr>
        </p:nvSpPr>
        <p:spPr>
          <a:xfrm>
            <a:off x="342899" y="2104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DFT</a:t>
            </a:r>
            <a:endParaRPr b="1"/>
          </a:p>
        </p:txBody>
      </p:sp>
      <p:sp>
        <p:nvSpPr>
          <p:cNvPr id="642" name="Google Shape;642;p122"/>
          <p:cNvSpPr txBox="1"/>
          <p:nvPr/>
        </p:nvSpPr>
        <p:spPr>
          <a:xfrm>
            <a:off x="9055000" y="94750"/>
            <a:ext cx="289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Sachin B</a:t>
            </a:r>
            <a:endParaRPr sz="2000">
              <a:solidFill>
                <a:srgbClr val="FF0000"/>
              </a:solidFill>
            </a:endParaRPr>
          </a:p>
        </p:txBody>
      </p:sp>
      <p:graphicFrame>
        <p:nvGraphicFramePr>
          <p:cNvPr id="643" name="Google Shape;643;p122"/>
          <p:cNvGraphicFramePr/>
          <p:nvPr/>
        </p:nvGraphicFramePr>
        <p:xfrm>
          <a:off x="523050" y="1078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4717375"/>
                <a:gridCol w="995750"/>
                <a:gridCol w="688475"/>
                <a:gridCol w="604400"/>
                <a:gridCol w="4233250"/>
              </a:tblGrid>
              <a:tr h="17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What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Why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When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Risk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Comments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7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DFT EDA tool </a:t>
                      </a:r>
                      <a:r>
                        <a:rPr lang="en-US"/>
                        <a:t>decision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Tessent based flow being </a:t>
                      </a:r>
                      <a:r>
                        <a:rPr lang="en-US"/>
                        <a:t>assessed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Clock Controller: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Clock monitors for PLL clock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TempHub Controller: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Silicon Lifecycle Management(PVT)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DCLS for Power Management components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ASIL-B&amp;D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ACLINT: DCLS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APLIC: DCLS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AXI Bridges: I/F and MMR parity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Debug: Domain isolation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Trace: Domain isolation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IOMMU: Parity protection for memory structures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ASIL B&amp;D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23"/>
          <p:cNvSpPr txBox="1"/>
          <p:nvPr>
            <p:ph type="title"/>
          </p:nvPr>
        </p:nvSpPr>
        <p:spPr>
          <a:xfrm>
            <a:off x="342899" y="2104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Software</a:t>
            </a:r>
            <a:endParaRPr b="1"/>
          </a:p>
        </p:txBody>
      </p:sp>
      <p:sp>
        <p:nvSpPr>
          <p:cNvPr id="649" name="Google Shape;649;p123"/>
          <p:cNvSpPr txBox="1"/>
          <p:nvPr>
            <p:ph idx="1" type="body"/>
          </p:nvPr>
        </p:nvSpPr>
        <p:spPr>
          <a:xfrm>
            <a:off x="342900" y="981075"/>
            <a:ext cx="11506200" cy="5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23"/>
          <p:cNvSpPr txBox="1"/>
          <p:nvPr/>
        </p:nvSpPr>
        <p:spPr>
          <a:xfrm>
            <a:off x="9055000" y="94750"/>
            <a:ext cx="32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Olof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4"/>
          <p:cNvSpPr txBox="1"/>
          <p:nvPr>
            <p:ph type="title"/>
          </p:nvPr>
        </p:nvSpPr>
        <p:spPr>
          <a:xfrm>
            <a:off x="342899" y="2104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Application Engineering</a:t>
            </a:r>
            <a:endParaRPr b="1"/>
          </a:p>
        </p:txBody>
      </p:sp>
      <p:sp>
        <p:nvSpPr>
          <p:cNvPr id="656" name="Google Shape;656;p124"/>
          <p:cNvSpPr txBox="1"/>
          <p:nvPr>
            <p:ph idx="1" type="body"/>
          </p:nvPr>
        </p:nvSpPr>
        <p:spPr>
          <a:xfrm>
            <a:off x="342900" y="981075"/>
            <a:ext cx="11506200" cy="5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Suggestions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Go to Market Plan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Customer Engagement/Collateral Deliverable/Support plan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Early access customer list/feature support/</a:t>
            </a:r>
            <a:endParaRPr/>
          </a:p>
        </p:txBody>
      </p:sp>
      <p:sp>
        <p:nvSpPr>
          <p:cNvPr id="657" name="Google Shape;657;p124"/>
          <p:cNvSpPr txBox="1"/>
          <p:nvPr/>
        </p:nvSpPr>
        <p:spPr>
          <a:xfrm>
            <a:off x="9257100" y="488475"/>
            <a:ext cx="32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Troy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25"/>
          <p:cNvSpPr txBox="1"/>
          <p:nvPr>
            <p:ph type="title"/>
          </p:nvPr>
        </p:nvSpPr>
        <p:spPr>
          <a:xfrm>
            <a:off x="317988" y="406227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High-Level Schedule</a:t>
            </a:r>
            <a:endParaRPr b="1"/>
          </a:p>
        </p:txBody>
      </p:sp>
      <p:graphicFrame>
        <p:nvGraphicFramePr>
          <p:cNvPr id="664" name="Google Shape;664;p125"/>
          <p:cNvGraphicFramePr/>
          <p:nvPr/>
        </p:nvGraphicFramePr>
        <p:xfrm>
          <a:off x="1133419" y="16309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{81DAC295-BC46-4FF0-91A0-452B65B23F1C}</a:tableStyleId>
              </a:tblPr>
              <a:tblGrid>
                <a:gridCol w="2675125"/>
                <a:gridCol w="2403100"/>
                <a:gridCol w="2533450"/>
                <a:gridCol w="2263975"/>
              </a:tblGrid>
              <a:tr h="3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Next Steps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/>
                        <a:t>Schedule Ask (Product)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Schedule Trend (Execution team)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Comments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Beta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Jan 15, 2026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June 30, 2026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(RTL 0.8 quality)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800"/>
                        <a:t>Limited Access (LA)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March 31, 2026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Aug 30, 2026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Early Access (EA)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June 30, 2026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Oct 30, 2026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General Access (GA)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EA + 90 days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STL Availability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TBD 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FuSa Certification 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Dec 2026</a:t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5" name="Google Shape;665;p125"/>
          <p:cNvSpPr txBox="1"/>
          <p:nvPr/>
        </p:nvSpPr>
        <p:spPr>
          <a:xfrm>
            <a:off x="10114800" y="174325"/>
            <a:ext cx="173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James/Aniket/Meera/Kiran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66" name="Google Shape;666;p125"/>
          <p:cNvSpPr txBox="1"/>
          <p:nvPr/>
        </p:nvSpPr>
        <p:spPr>
          <a:xfrm>
            <a:off x="450625" y="5111150"/>
            <a:ext cx="1110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Note: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Schedule proposal is not POR yet.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Execution teams will perform detailed effort estimate analysis post concept approval to provide a POR commit.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26"/>
          <p:cNvSpPr txBox="1"/>
          <p:nvPr>
            <p:ph type="title"/>
          </p:nvPr>
        </p:nvSpPr>
        <p:spPr>
          <a:xfrm>
            <a:off x="342899" y="2104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Cost Summary</a:t>
            </a:r>
            <a:endParaRPr b="1"/>
          </a:p>
        </p:txBody>
      </p:sp>
      <p:sp>
        <p:nvSpPr>
          <p:cNvPr id="672" name="Google Shape;672;p126"/>
          <p:cNvSpPr txBox="1"/>
          <p:nvPr>
            <p:ph idx="1" type="body"/>
          </p:nvPr>
        </p:nvSpPr>
        <p:spPr>
          <a:xfrm>
            <a:off x="342900" y="981075"/>
            <a:ext cx="11506200" cy="5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26"/>
          <p:cNvSpPr txBox="1"/>
          <p:nvPr/>
        </p:nvSpPr>
        <p:spPr>
          <a:xfrm>
            <a:off x="8059825" y="1078325"/>
            <a:ext cx="378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James/Sushrutha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7"/>
          <p:cNvSpPr txBox="1"/>
          <p:nvPr>
            <p:ph type="title"/>
          </p:nvPr>
        </p:nvSpPr>
        <p:spPr>
          <a:xfrm>
            <a:off x="342899" y="2104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People Resource Summary</a:t>
            </a:r>
            <a:endParaRPr b="1"/>
          </a:p>
        </p:txBody>
      </p:sp>
      <p:sp>
        <p:nvSpPr>
          <p:cNvPr id="679" name="Google Shape;679;p127"/>
          <p:cNvSpPr txBox="1"/>
          <p:nvPr>
            <p:ph idx="1" type="body"/>
          </p:nvPr>
        </p:nvSpPr>
        <p:spPr>
          <a:xfrm>
            <a:off x="342900" y="981075"/>
            <a:ext cx="11506200" cy="5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27"/>
          <p:cNvSpPr txBox="1"/>
          <p:nvPr/>
        </p:nvSpPr>
        <p:spPr>
          <a:xfrm>
            <a:off x="8623850" y="1078325"/>
            <a:ext cx="32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Sushrutha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28"/>
          <p:cNvSpPr txBox="1"/>
          <p:nvPr>
            <p:ph type="title"/>
          </p:nvPr>
        </p:nvSpPr>
        <p:spPr>
          <a:xfrm>
            <a:off x="342899" y="2104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Tools Summary</a:t>
            </a:r>
            <a:endParaRPr b="1"/>
          </a:p>
        </p:txBody>
      </p:sp>
      <p:sp>
        <p:nvSpPr>
          <p:cNvPr id="686" name="Google Shape;686;p128"/>
          <p:cNvSpPr txBox="1"/>
          <p:nvPr>
            <p:ph idx="1" type="body"/>
          </p:nvPr>
        </p:nvSpPr>
        <p:spPr>
          <a:xfrm>
            <a:off x="342900" y="981075"/>
            <a:ext cx="11506200" cy="5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28"/>
          <p:cNvSpPr txBox="1"/>
          <p:nvPr/>
        </p:nvSpPr>
        <p:spPr>
          <a:xfrm>
            <a:off x="9399300" y="96600"/>
            <a:ext cx="32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TBD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29"/>
          <p:cNvSpPr txBox="1"/>
          <p:nvPr>
            <p:ph type="title"/>
          </p:nvPr>
        </p:nvSpPr>
        <p:spPr>
          <a:xfrm>
            <a:off x="1471325" y="255075"/>
            <a:ext cx="10256100" cy="5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Alexandria</a:t>
            </a:r>
            <a:r>
              <a:rPr b="1" lang="en-US"/>
              <a:t> - Assumptions</a:t>
            </a:r>
            <a:endParaRPr b="1"/>
          </a:p>
        </p:txBody>
      </p:sp>
      <p:graphicFrame>
        <p:nvGraphicFramePr>
          <p:cNvPr id="693" name="Google Shape;693;p129"/>
          <p:cNvGraphicFramePr/>
          <p:nvPr/>
        </p:nvGraphicFramePr>
        <p:xfrm>
          <a:off x="534783" y="16709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4398275"/>
                <a:gridCol w="3793400"/>
                <a:gridCol w="1524425"/>
                <a:gridCol w="1406300"/>
              </a:tblGrid>
              <a:tr h="39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lt1"/>
                          </a:solidFill>
                        </a:rPr>
                        <a:t>Assumption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60925" marB="60925" marR="60925" marL="609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lt1"/>
                          </a:solidFill>
                        </a:rPr>
                        <a:t>Impact if False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60925" marB="60925" marR="60925" marL="609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lt1"/>
                          </a:solidFill>
                        </a:rPr>
                        <a:t>Owner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60925" marB="60925" marR="60925" marL="609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lt1"/>
                          </a:solidFill>
                        </a:rPr>
                        <a:t>Checkpoint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60925" marB="60925" marR="60925" marL="60925">
                    <a:solidFill>
                      <a:schemeClr val="accent1"/>
                    </a:solidFill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People will </a:t>
                      </a:r>
                      <a:r>
                        <a:rPr lang="en-US"/>
                        <a:t>move</a:t>
                      </a:r>
                      <a:r>
                        <a:rPr lang="en-US"/>
                        <a:t> from ASC to ALX by XX date </a:t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ALX will be delayed</a:t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Ashok</a:t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</a:tr>
              <a:tr h="57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</a:tr>
              <a:tr h="3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</a:tr>
            </a:tbl>
          </a:graphicData>
        </a:graphic>
      </p:graphicFrame>
      <p:sp>
        <p:nvSpPr>
          <p:cNvPr id="694" name="Google Shape;694;p129"/>
          <p:cNvSpPr txBox="1"/>
          <p:nvPr>
            <p:ph idx="12" type="sldNum"/>
          </p:nvPr>
        </p:nvSpPr>
        <p:spPr>
          <a:xfrm>
            <a:off x="15635588" y="8603193"/>
            <a:ext cx="457200" cy="41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0"/>
          <p:cNvSpPr txBox="1"/>
          <p:nvPr>
            <p:ph type="title"/>
          </p:nvPr>
        </p:nvSpPr>
        <p:spPr>
          <a:xfrm>
            <a:off x="367050" y="342900"/>
            <a:ext cx="11457900" cy="41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Alexandria</a:t>
            </a:r>
            <a:r>
              <a:rPr b="1" lang="en-US"/>
              <a:t> - Dependencies</a:t>
            </a:r>
            <a:endParaRPr b="1"/>
          </a:p>
        </p:txBody>
      </p:sp>
      <p:graphicFrame>
        <p:nvGraphicFramePr>
          <p:cNvPr id="700" name="Google Shape;700;p130"/>
          <p:cNvGraphicFramePr/>
          <p:nvPr/>
        </p:nvGraphicFramePr>
        <p:xfrm>
          <a:off x="380383" y="1458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3787775"/>
                <a:gridCol w="1703275"/>
                <a:gridCol w="2895525"/>
                <a:gridCol w="1277075"/>
                <a:gridCol w="1458775"/>
              </a:tblGrid>
              <a:tr h="39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lt1"/>
                          </a:solidFill>
                        </a:rPr>
                        <a:t>Dependency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60925" marB="60925" marR="60925" marL="609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lt1"/>
                          </a:solidFill>
                        </a:rPr>
                        <a:t>On Who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60925" marB="60925" marR="60925" marL="609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lt1"/>
                          </a:solidFill>
                        </a:rPr>
                        <a:t>Impact if Missed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60925" marB="60925" marR="60925" marL="609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lt1"/>
                          </a:solidFill>
                        </a:rPr>
                        <a:t>Owner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60925" marB="60925" marR="60925" marL="609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lt1"/>
                          </a:solidFill>
                        </a:rPr>
                        <a:t>Checkpoint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60925" marB="60925" marR="60925" marL="60925">
                    <a:solidFill>
                      <a:schemeClr val="accent1"/>
                    </a:solidFill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0925" marB="60925" marR="60925" marL="60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0925" marB="60925" marR="60925" marL="60925"/>
                </a:tc>
              </a:tr>
            </a:tbl>
          </a:graphicData>
        </a:graphic>
      </p:graphicFrame>
      <p:sp>
        <p:nvSpPr>
          <p:cNvPr id="701" name="Google Shape;701;p130"/>
          <p:cNvSpPr txBox="1"/>
          <p:nvPr>
            <p:ph idx="12" type="sldNum"/>
          </p:nvPr>
        </p:nvSpPr>
        <p:spPr>
          <a:xfrm>
            <a:off x="15635588" y="8603193"/>
            <a:ext cx="457200" cy="41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4"/>
          <p:cNvSpPr txBox="1"/>
          <p:nvPr>
            <p:ph type="title"/>
          </p:nvPr>
        </p:nvSpPr>
        <p:spPr>
          <a:xfrm>
            <a:off x="342899" y="65450"/>
            <a:ext cx="11506200" cy="8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Alexandria Stakeholder Sign-off </a:t>
            </a:r>
            <a:endParaRPr/>
          </a:p>
        </p:txBody>
      </p:sp>
      <p:sp>
        <p:nvSpPr>
          <p:cNvPr id="446" name="Google Shape;446;p104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47" name="Google Shape;447;p104"/>
          <p:cNvGraphicFramePr/>
          <p:nvPr/>
        </p:nvGraphicFramePr>
        <p:xfrm>
          <a:off x="342900" y="120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2097825"/>
                <a:gridCol w="3477975"/>
                <a:gridCol w="2636825"/>
                <a:gridCol w="3293575"/>
              </a:tblGrid>
              <a:tr h="34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lt1"/>
                          </a:solidFill>
                        </a:rPr>
                        <a:t>Role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lt1"/>
                          </a:solidFill>
                        </a:rPr>
                        <a:t>Name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lt1"/>
                          </a:solidFill>
                        </a:rPr>
                        <a:t>Approved (Y or N or NA)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lt1"/>
                          </a:solidFill>
                        </a:rPr>
                        <a:t>Comment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COO</a:t>
                      </a:r>
                      <a:endParaRPr sz="1100"/>
                    </a:p>
                  </a:txBody>
                  <a:tcPr marT="0" marB="0" marR="91425" marL="91425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Keith Witek</a:t>
                      </a:r>
                      <a:endParaRPr sz="1100"/>
                    </a:p>
                  </a:txBody>
                  <a:tcPr marT="0" marB="0" marR="91425" marL="91425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CSO</a:t>
                      </a:r>
                      <a:endParaRPr sz="11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David Bennett</a:t>
                      </a:r>
                      <a:endParaRPr sz="11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CMO</a:t>
                      </a:r>
                      <a:endParaRPr sz="1100"/>
                    </a:p>
                  </a:txBody>
                  <a:tcPr marT="0" marB="0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Christine Blizzard</a:t>
                      </a:r>
                      <a:endParaRPr sz="1100"/>
                    </a:p>
                  </a:txBody>
                  <a:tcPr marT="0" marB="0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PMO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Jason Gunderson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Prod Mgmt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Aniket Saha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Auto Prod Mgmt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Thaddeus Fortenberry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Supply Chain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Tanya Bischoff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IP Engineering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Divyang Agrawal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Architecture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Wei-Han Lien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Phys Eng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Dan Bailey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SOC Engineering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Mike Smith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Post-Si/Sys Engr/FW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Milos Trajkovic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Silicon Eng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Dave Johnson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SW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Divyang Agrawal</a:t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" name="Google Shape;706;p131"/>
          <p:cNvGraphicFramePr/>
          <p:nvPr/>
        </p:nvGraphicFramePr>
        <p:xfrm>
          <a:off x="194583" y="102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{890022DB-CE67-4EBD-B57D-FA10692222E2}</a:tableStyleId>
              </a:tblPr>
              <a:tblGrid>
                <a:gridCol w="1053875"/>
                <a:gridCol w="738300"/>
                <a:gridCol w="4311325"/>
                <a:gridCol w="3968200"/>
                <a:gridCol w="946275"/>
                <a:gridCol w="784875"/>
              </a:tblGrid>
              <a:tr h="664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</a:rPr>
                        <a:t>Risk Category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</a:rPr>
                        <a:t>Impact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</a:rPr>
                        <a:t>Risk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</a:rPr>
                        <a:t>Mitigation Plan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</a:rPr>
                        <a:t>Owner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</a:rPr>
                        <a:t>CP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6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7" name="Google Shape;707;p131"/>
          <p:cNvSpPr txBox="1"/>
          <p:nvPr>
            <p:ph type="title"/>
          </p:nvPr>
        </p:nvSpPr>
        <p:spPr>
          <a:xfrm>
            <a:off x="342799" y="167733"/>
            <a:ext cx="11506500" cy="86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Alexandria</a:t>
            </a:r>
            <a:r>
              <a:rPr b="1" lang="en-US"/>
              <a:t> - Risk Plan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2" name="Google Shape;712;p132"/>
          <p:cNvGraphicFramePr/>
          <p:nvPr/>
        </p:nvGraphicFramePr>
        <p:xfrm>
          <a:off x="496700" y="1440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{890022DB-CE67-4EBD-B57D-FA10692222E2}</a:tableStyleId>
              </a:tblPr>
              <a:tblGrid>
                <a:gridCol w="851175"/>
                <a:gridCol w="3659725"/>
                <a:gridCol w="899225"/>
                <a:gridCol w="1091925"/>
                <a:gridCol w="796375"/>
                <a:gridCol w="3365075"/>
              </a:tblGrid>
              <a:tr h="304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</a:rPr>
                        <a:t>Priority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</a:rPr>
                        <a:t>Action Item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</a:rPr>
                        <a:t>Owner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</a:rPr>
                        <a:t>Due Date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</a:rPr>
                        <a:t>Status 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</a:rPr>
                        <a:t>Next Step, Comment, Resolution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P0</a:t>
                      </a:r>
                      <a:endParaRPr sz="1300"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50800" marB="5080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3" name="Google Shape;713;p132"/>
          <p:cNvSpPr txBox="1"/>
          <p:nvPr>
            <p:ph type="title"/>
          </p:nvPr>
        </p:nvSpPr>
        <p:spPr>
          <a:xfrm>
            <a:off x="220125" y="342900"/>
            <a:ext cx="11506500" cy="58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33"/>
          <p:cNvSpPr txBox="1"/>
          <p:nvPr>
            <p:ph type="title"/>
          </p:nvPr>
        </p:nvSpPr>
        <p:spPr>
          <a:xfrm>
            <a:off x="342899" y="342900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Opens / Risks</a:t>
            </a:r>
            <a:endParaRPr/>
          </a:p>
        </p:txBody>
      </p:sp>
      <p:sp>
        <p:nvSpPr>
          <p:cNvPr id="719" name="Google Shape;719;p133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20" name="Google Shape;720;p133"/>
          <p:cNvGraphicFramePr/>
          <p:nvPr/>
        </p:nvGraphicFramePr>
        <p:xfrm>
          <a:off x="380819" y="10297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{81DAC295-BC46-4FF0-91A0-452B65B23F1C}</a:tableStyleId>
              </a:tblPr>
              <a:tblGrid>
                <a:gridCol w="2640825"/>
                <a:gridCol w="1553075"/>
                <a:gridCol w="884600"/>
                <a:gridCol w="840900"/>
                <a:gridCol w="5510975"/>
              </a:tblGrid>
              <a:tr h="234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Issues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Owner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Checkpt</a:t>
                      </a:r>
                      <a:endParaRPr sz="1800"/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Status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Open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/>
                        <a:t>DFT RTL support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/>
                        <a:t>Sachin</a:t>
                      </a:r>
                      <a:endParaRPr sz="16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600" u="none" strike="noStrike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endParaRPr sz="1600">
                        <a:solidFill>
                          <a:schemeClr val="dk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LBIST requirements for IP and MBIST requirements for chiplet (no runtime LBIST for chiplet) need finalizing. DFT to work with Product to define.</a:t>
                      </a:r>
                      <a:endParaRPr sz="16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RAS updates</a:t>
                      </a:r>
                      <a:endParaRPr sz="1600"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Cameron</a:t>
                      </a:r>
                      <a:endParaRPr sz="1600"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>
                          <a:highlight>
                            <a:srgbClr val="FFFF00"/>
                          </a:highlight>
                        </a:rPr>
                        <a:t>Y</a:t>
                      </a:r>
                      <a:endParaRPr sz="1600">
                        <a:highlight>
                          <a:srgbClr val="FFFF00"/>
                        </a:highlight>
                      </a:endParaRPr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Generate new descriptors for parity and DCLS errors</a:t>
                      </a:r>
                      <a:endParaRPr sz="1600"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Recurring FMEDA analysis staffing / contractor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Meera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1600"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Ask for design team to run FMEDA analysis to verify </a:t>
                      </a:r>
                      <a:r>
                        <a:rPr lang="en-US" sz="1600"/>
                        <a:t>implementation</a:t>
                      </a:r>
                      <a:r>
                        <a:rPr lang="en-US" sz="1600"/>
                        <a:t> based FuSa coverage. Lacks resources.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3PIP Auto-compliant versions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/>
                        <a:t>Alpesh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endParaRPr sz="16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Need Aria to close on 3PIP vendors to use so that cluster RTL can plan for required interfaces &amp; cluster PD can account for area.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RTL/DV Resourcing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Kiran/Meera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DV team currently focused on ASC with no initial exploration staffed for new fault injection tools.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Chiplet Architecture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Alpesh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Final configuration (ASIL B or B/D) and IP blocks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Tech Node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Narmadha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Technode N3A process files need to be procured. 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PD Resources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Mark/Dan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PD staffing for timing and floorplanning work for Alx.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Software Workloads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Ian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No known information about software workloads to use for characterization.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Enhanced Feature Set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Alex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Feature set beyond ASIL-B/D support adds to schedule delays of ~1Q for RTL/DV.</a:t>
                      </a:r>
                      <a:endParaRPr sz="16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34"/>
          <p:cNvSpPr txBox="1"/>
          <p:nvPr>
            <p:ph type="title"/>
          </p:nvPr>
        </p:nvSpPr>
        <p:spPr>
          <a:xfrm>
            <a:off x="263213" y="621802"/>
            <a:ext cx="115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Recommendation and Next Steps</a:t>
            </a:r>
            <a:endParaRPr b="1"/>
          </a:p>
        </p:txBody>
      </p:sp>
      <p:sp>
        <p:nvSpPr>
          <p:cNvPr id="727" name="Google Shape;727;p134"/>
          <p:cNvSpPr txBox="1"/>
          <p:nvPr>
            <p:ph idx="1" type="body"/>
          </p:nvPr>
        </p:nvSpPr>
        <p:spPr>
          <a:xfrm>
            <a:off x="317997" y="1575547"/>
            <a:ext cx="11561100" cy="4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Alexandria team recommends to proceed with Concept Approval and move towards Plan &amp; Commit.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728" name="Google Shape;728;p134"/>
          <p:cNvGraphicFramePr/>
          <p:nvPr/>
        </p:nvGraphicFramePr>
        <p:xfrm>
          <a:off x="861227" y="26336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{81DAC295-BC46-4FF0-91A0-452B65B23F1C}</a:tableStyleId>
              </a:tblPr>
              <a:tblGrid>
                <a:gridCol w="5948675"/>
                <a:gridCol w="2001350"/>
                <a:gridCol w="2606375"/>
              </a:tblGrid>
              <a:tr h="3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Next Steps</a:t>
                      </a:r>
                      <a:endParaRPr sz="15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/>
                        <a:t>Due</a:t>
                      </a:r>
                      <a:endParaRPr sz="15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Owner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Bounding Box locked and aligned with Exec teams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Troy Jones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PRD 1.0 Complete and aligned with Exec Teams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Troy Jones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POR set </a:t>
                      </a:r>
                      <a:r>
                        <a:rPr lang="en-US" sz="1900"/>
                        <a:t>and</a:t>
                      </a:r>
                      <a:r>
                        <a:rPr lang="en-US" sz="1900"/>
                        <a:t> aligned with Exec teams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Alex Yap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Tools/License asks aligned with Supply Chain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Sushrutha V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Infrastructure</a:t>
                      </a:r>
                      <a:r>
                        <a:rPr lang="en-US" sz="1900"/>
                        <a:t> support established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Team Reps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New Hire asks aligned with Recruiting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Team Reps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Cost/Funding aligned with Finance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Aniket Saha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Alexandria - Plan &amp; Commit PDRF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Sushrutha V</a:t>
                      </a:r>
                      <a:endParaRPr sz="19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5"/>
          <p:cNvSpPr txBox="1"/>
          <p:nvPr>
            <p:ph type="title"/>
          </p:nvPr>
        </p:nvSpPr>
        <p:spPr>
          <a:xfrm>
            <a:off x="342900" y="2002631"/>
            <a:ext cx="11506200" cy="28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UP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6"/>
          <p:cNvSpPr txBox="1"/>
          <p:nvPr>
            <p:ph type="title"/>
          </p:nvPr>
        </p:nvSpPr>
        <p:spPr>
          <a:xfrm>
            <a:off x="342899" y="2104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Business Case All</a:t>
            </a:r>
            <a:endParaRPr b="1"/>
          </a:p>
        </p:txBody>
      </p:sp>
      <p:sp>
        <p:nvSpPr>
          <p:cNvPr id="740" name="Google Shape;740;p136"/>
          <p:cNvSpPr txBox="1"/>
          <p:nvPr/>
        </p:nvSpPr>
        <p:spPr>
          <a:xfrm>
            <a:off x="9399300" y="96600"/>
            <a:ext cx="32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James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741" name="Google Shape;741;p136" title="Screenshot 2025-05-19 at 3.06.08 PM.png"/>
          <p:cNvPicPr preferRelativeResize="0"/>
          <p:nvPr/>
        </p:nvPicPr>
        <p:blipFill rotWithShape="1">
          <a:blip r:embed="rId3">
            <a:alphaModFix/>
          </a:blip>
          <a:srcRect b="32953" l="0" r="0" t="0"/>
          <a:stretch/>
        </p:blipFill>
        <p:spPr>
          <a:xfrm>
            <a:off x="52825" y="1716149"/>
            <a:ext cx="11887201" cy="28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7"/>
          <p:cNvSpPr txBox="1"/>
          <p:nvPr>
            <p:ph type="title"/>
          </p:nvPr>
        </p:nvSpPr>
        <p:spPr>
          <a:xfrm>
            <a:off x="342900" y="342900"/>
            <a:ext cx="11506200" cy="43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Ascalon IP timeline</a:t>
            </a:r>
            <a:endParaRPr/>
          </a:p>
        </p:txBody>
      </p:sp>
      <p:sp>
        <p:nvSpPr>
          <p:cNvPr id="748" name="Google Shape;748;p137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49" name="Google Shape;749;p137"/>
          <p:cNvGrpSpPr/>
          <p:nvPr/>
        </p:nvGrpSpPr>
        <p:grpSpPr>
          <a:xfrm>
            <a:off x="343100" y="992000"/>
            <a:ext cx="11383525" cy="2944466"/>
            <a:chOff x="0" y="336988"/>
            <a:chExt cx="11383525" cy="3977934"/>
          </a:xfrm>
        </p:grpSpPr>
        <p:cxnSp>
          <p:nvCxnSpPr>
            <p:cNvPr id="750" name="Google Shape;750;p137"/>
            <p:cNvCxnSpPr/>
            <p:nvPr/>
          </p:nvCxnSpPr>
          <p:spPr>
            <a:xfrm>
              <a:off x="0" y="2199600"/>
              <a:ext cx="11265300" cy="0"/>
            </a:xfrm>
            <a:prstGeom prst="straightConnector1">
              <a:avLst/>
            </a:prstGeom>
            <a:solidFill>
              <a:schemeClr val="lt1">
                <a:alpha val="89800"/>
              </a:schemeClr>
            </a:solidFill>
            <a:ln cap="flat" cmpd="sng" w="19050">
              <a:solidFill>
                <a:srgbClr val="7C66FA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751" name="Google Shape;751;p137"/>
            <p:cNvSpPr/>
            <p:nvPr/>
          </p:nvSpPr>
          <p:spPr>
            <a:xfrm rot="8100000">
              <a:off x="68541" y="508730"/>
              <a:ext cx="319895" cy="319895"/>
            </a:xfrm>
            <a:prstGeom prst="teardrop">
              <a:avLst>
                <a:gd fmla="val 115000" name="adj"/>
              </a:avLst>
            </a:prstGeom>
            <a:solidFill>
              <a:srgbClr val="7C66FA"/>
            </a:solidFill>
            <a:ln cap="flat" cmpd="sng" w="12700">
              <a:solidFill>
                <a:srgbClr val="7C66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7"/>
            <p:cNvSpPr/>
            <p:nvPr/>
          </p:nvSpPr>
          <p:spPr>
            <a:xfrm>
              <a:off x="104251" y="544329"/>
              <a:ext cx="248700" cy="248700"/>
            </a:xfrm>
            <a:prstGeom prst="ellipse">
              <a:avLst/>
            </a:prstGeom>
            <a:solidFill>
              <a:schemeClr val="lt1">
                <a:alpha val="8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7"/>
            <p:cNvSpPr/>
            <p:nvPr/>
          </p:nvSpPr>
          <p:spPr>
            <a:xfrm>
              <a:off x="454690" y="897436"/>
              <a:ext cx="20643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7"/>
            <p:cNvSpPr txBox="1"/>
            <p:nvPr/>
          </p:nvSpPr>
          <p:spPr>
            <a:xfrm>
              <a:off x="454690" y="897436"/>
              <a:ext cx="20643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300" lIns="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rgbClr val="0070C0"/>
                  </a:solidFill>
                  <a:latin typeface="Play"/>
                  <a:ea typeface="Play"/>
                  <a:cs typeface="Play"/>
                  <a:sym typeface="Play"/>
                </a:rPr>
                <a:t>Asc (non-auto)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Beta with ER support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0"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(not all features enabled)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2.25GHz (+/- 5%)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37"/>
            <p:cNvSpPr/>
            <p:nvPr/>
          </p:nvSpPr>
          <p:spPr>
            <a:xfrm>
              <a:off x="454690" y="439920"/>
              <a:ext cx="20643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7"/>
            <p:cNvSpPr txBox="1"/>
            <p:nvPr/>
          </p:nvSpPr>
          <p:spPr>
            <a:xfrm>
              <a:off x="454690" y="439920"/>
              <a:ext cx="20643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016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lay"/>
                <a:buNone/>
              </a:pPr>
              <a:r>
                <a:rPr b="1" lang="en-US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 Jan 30, 2025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7" name="Google Shape;757;p137"/>
            <p:cNvCxnSpPr/>
            <p:nvPr/>
          </p:nvCxnSpPr>
          <p:spPr>
            <a:xfrm>
              <a:off x="228600" y="897436"/>
              <a:ext cx="0" cy="1302300"/>
            </a:xfrm>
            <a:prstGeom prst="straightConnector1">
              <a:avLst/>
            </a:prstGeom>
            <a:noFill/>
            <a:ln cap="flat" cmpd="sng" w="12700">
              <a:solidFill>
                <a:srgbClr val="7C66F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758" name="Google Shape;758;p137"/>
            <p:cNvSpPr/>
            <p:nvPr/>
          </p:nvSpPr>
          <p:spPr>
            <a:xfrm>
              <a:off x="190573" y="2158423"/>
              <a:ext cx="81300" cy="82500"/>
            </a:xfrm>
            <a:prstGeom prst="ellipse">
              <a:avLst/>
            </a:prstGeom>
            <a:solidFill>
              <a:srgbClr val="7C66FA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7"/>
            <p:cNvSpPr/>
            <p:nvPr/>
          </p:nvSpPr>
          <p:spPr>
            <a:xfrm rot="-2700000">
              <a:off x="1326935" y="3570786"/>
              <a:ext cx="319471" cy="319471"/>
            </a:xfrm>
            <a:prstGeom prst="teardrop">
              <a:avLst>
                <a:gd fmla="val 115000" name="adj"/>
              </a:avLst>
            </a:prstGeom>
            <a:solidFill>
              <a:srgbClr val="7C66FA"/>
            </a:solidFill>
            <a:ln cap="flat" cmpd="sng" w="12700">
              <a:solidFill>
                <a:srgbClr val="7C66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7"/>
            <p:cNvSpPr/>
            <p:nvPr/>
          </p:nvSpPr>
          <p:spPr>
            <a:xfrm>
              <a:off x="1362444" y="3606254"/>
              <a:ext cx="248400" cy="248400"/>
            </a:xfrm>
            <a:prstGeom prst="ellipse">
              <a:avLst/>
            </a:prstGeom>
            <a:solidFill>
              <a:schemeClr val="lt1">
                <a:alpha val="8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7"/>
            <p:cNvSpPr/>
            <p:nvPr/>
          </p:nvSpPr>
          <p:spPr>
            <a:xfrm>
              <a:off x="1712653" y="2199600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7"/>
            <p:cNvSpPr txBox="1"/>
            <p:nvPr/>
          </p:nvSpPr>
          <p:spPr>
            <a:xfrm>
              <a:off x="1712653" y="2199600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76200" lIns="0" spcFirstLastPara="1" rIns="0" wrap="square" tIns="11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200"/>
                <a:buFont typeface="Play"/>
                <a:buNone/>
              </a:pPr>
              <a:r>
                <a:t/>
              </a:r>
              <a:endParaRPr b="1" sz="1200">
                <a:solidFill>
                  <a:srgbClr val="0070C0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200"/>
                <a:buFont typeface="Play"/>
                <a:buNone/>
              </a:pPr>
              <a:r>
                <a:t/>
              </a:r>
              <a:endParaRPr b="1" sz="1200">
                <a:solidFill>
                  <a:srgbClr val="0070C0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200"/>
                <a:buFont typeface="Play"/>
                <a:buNone/>
              </a:pPr>
              <a:r>
                <a:t/>
              </a:r>
              <a:endParaRPr b="1" sz="1200">
                <a:solidFill>
                  <a:srgbClr val="0070C0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rgbClr val="0070C0"/>
                  </a:solidFill>
                  <a:latin typeface="Play"/>
                  <a:ea typeface="Play"/>
                  <a:cs typeface="Play"/>
                  <a:sym typeface="Play"/>
                </a:rPr>
                <a:t>Asc (non-auto)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1" lang="en-US" sz="13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Beta</a:t>
              </a:r>
              <a:r>
                <a:rPr b="1" lang="en-US" sz="13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 </a:t>
              </a:r>
              <a:endParaRPr b="1" sz="1300">
                <a:solidFill>
                  <a:srgbClr val="FF0000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0"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2.25 GHz</a:t>
              </a:r>
              <a:endParaRPr b="0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763" name="Google Shape;763;p137"/>
            <p:cNvSpPr/>
            <p:nvPr/>
          </p:nvSpPr>
          <p:spPr>
            <a:xfrm>
              <a:off x="1712653" y="3501763"/>
              <a:ext cx="20556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7"/>
            <p:cNvSpPr txBox="1"/>
            <p:nvPr/>
          </p:nvSpPr>
          <p:spPr>
            <a:xfrm>
              <a:off x="1712653" y="3501763"/>
              <a:ext cx="20556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016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lay"/>
                <a:buNone/>
              </a:pPr>
              <a:r>
                <a:rPr b="1" lang="en-US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Apr 30, 2025</a:t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5" name="Google Shape;765;p137"/>
            <p:cNvCxnSpPr/>
            <p:nvPr/>
          </p:nvCxnSpPr>
          <p:spPr>
            <a:xfrm>
              <a:off x="1486712" y="2199600"/>
              <a:ext cx="0" cy="1302300"/>
            </a:xfrm>
            <a:prstGeom prst="straightConnector1">
              <a:avLst/>
            </a:prstGeom>
            <a:noFill/>
            <a:ln cap="flat" cmpd="sng" w="12700">
              <a:solidFill>
                <a:srgbClr val="7C66F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766" name="Google Shape;766;p137"/>
            <p:cNvSpPr/>
            <p:nvPr/>
          </p:nvSpPr>
          <p:spPr>
            <a:xfrm>
              <a:off x="1448860" y="2158423"/>
              <a:ext cx="81300" cy="82500"/>
            </a:xfrm>
            <a:prstGeom prst="ellipse">
              <a:avLst/>
            </a:prstGeom>
            <a:solidFill>
              <a:srgbClr val="7C66FA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7"/>
            <p:cNvSpPr/>
            <p:nvPr/>
          </p:nvSpPr>
          <p:spPr>
            <a:xfrm rot="8100000">
              <a:off x="2576112" y="508943"/>
              <a:ext cx="319471" cy="319471"/>
            </a:xfrm>
            <a:prstGeom prst="teardrop">
              <a:avLst>
                <a:gd fmla="val 115000" name="adj"/>
              </a:avLst>
            </a:prstGeom>
            <a:solidFill>
              <a:srgbClr val="7C66FA"/>
            </a:solidFill>
            <a:ln cap="flat" cmpd="sng" w="12700">
              <a:solidFill>
                <a:srgbClr val="7C66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7"/>
            <p:cNvSpPr/>
            <p:nvPr/>
          </p:nvSpPr>
          <p:spPr>
            <a:xfrm>
              <a:off x="2611539" y="544410"/>
              <a:ext cx="248400" cy="248400"/>
            </a:xfrm>
            <a:prstGeom prst="ellipse">
              <a:avLst/>
            </a:prstGeom>
            <a:solidFill>
              <a:schemeClr val="lt1">
                <a:alpha val="8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7"/>
            <p:cNvSpPr/>
            <p:nvPr/>
          </p:nvSpPr>
          <p:spPr>
            <a:xfrm>
              <a:off x="2961748" y="897436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7"/>
            <p:cNvSpPr txBox="1"/>
            <p:nvPr/>
          </p:nvSpPr>
          <p:spPr>
            <a:xfrm>
              <a:off x="2961748" y="1000381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300" lIns="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rgbClr val="0070C0"/>
                  </a:solidFill>
                  <a:latin typeface="Play"/>
                  <a:ea typeface="Play"/>
                  <a:cs typeface="Play"/>
                  <a:sym typeface="Play"/>
                </a:rPr>
                <a:t>Asc (non-auto)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LAC (DV Complete)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0"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2.5</a:t>
              </a:r>
              <a:r>
                <a:rPr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GHz (+/- 5%)</a:t>
              </a:r>
              <a:endParaRPr/>
            </a:p>
          </p:txBody>
        </p:sp>
        <p:sp>
          <p:nvSpPr>
            <p:cNvPr id="771" name="Google Shape;771;p137"/>
            <p:cNvSpPr/>
            <p:nvPr/>
          </p:nvSpPr>
          <p:spPr>
            <a:xfrm>
              <a:off x="2961748" y="439920"/>
              <a:ext cx="20556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37"/>
            <p:cNvSpPr txBox="1"/>
            <p:nvPr/>
          </p:nvSpPr>
          <p:spPr>
            <a:xfrm>
              <a:off x="2961748" y="439920"/>
              <a:ext cx="20556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016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lay"/>
                <a:buNone/>
              </a:pPr>
              <a:r>
                <a:rPr b="1" lang="en-US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Jun 30 2025</a:t>
              </a:r>
              <a:endParaRPr b="1" sz="1600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cxnSp>
          <p:nvCxnSpPr>
            <p:cNvPr id="773" name="Google Shape;773;p137"/>
            <p:cNvCxnSpPr/>
            <p:nvPr/>
          </p:nvCxnSpPr>
          <p:spPr>
            <a:xfrm>
              <a:off x="2735807" y="897436"/>
              <a:ext cx="0" cy="1302300"/>
            </a:xfrm>
            <a:prstGeom prst="straightConnector1">
              <a:avLst/>
            </a:prstGeom>
            <a:noFill/>
            <a:ln cap="flat" cmpd="sng" w="12700">
              <a:solidFill>
                <a:srgbClr val="7C66F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774" name="Google Shape;774;p137"/>
            <p:cNvSpPr/>
            <p:nvPr/>
          </p:nvSpPr>
          <p:spPr>
            <a:xfrm>
              <a:off x="2697955" y="2158423"/>
              <a:ext cx="81300" cy="82500"/>
            </a:xfrm>
            <a:prstGeom prst="ellipse">
              <a:avLst/>
            </a:prstGeom>
            <a:solidFill>
              <a:srgbClr val="7C66FA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37"/>
            <p:cNvSpPr/>
            <p:nvPr/>
          </p:nvSpPr>
          <p:spPr>
            <a:xfrm rot="-2700000">
              <a:off x="3825126" y="3570786"/>
              <a:ext cx="319471" cy="319471"/>
            </a:xfrm>
            <a:prstGeom prst="teardrop">
              <a:avLst>
                <a:gd fmla="val 115000" name="adj"/>
              </a:avLst>
            </a:prstGeom>
            <a:solidFill>
              <a:srgbClr val="7C66FA"/>
            </a:solidFill>
            <a:ln cap="flat" cmpd="sng" w="12700">
              <a:solidFill>
                <a:srgbClr val="7C66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37"/>
            <p:cNvSpPr/>
            <p:nvPr/>
          </p:nvSpPr>
          <p:spPr>
            <a:xfrm>
              <a:off x="3860635" y="3606254"/>
              <a:ext cx="248400" cy="248400"/>
            </a:xfrm>
            <a:prstGeom prst="ellipse">
              <a:avLst/>
            </a:prstGeom>
            <a:solidFill>
              <a:schemeClr val="lt1">
                <a:alpha val="8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37"/>
            <p:cNvSpPr/>
            <p:nvPr/>
          </p:nvSpPr>
          <p:spPr>
            <a:xfrm>
              <a:off x="4210843" y="2199600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37"/>
            <p:cNvSpPr txBox="1"/>
            <p:nvPr/>
          </p:nvSpPr>
          <p:spPr>
            <a:xfrm>
              <a:off x="4210843" y="2199600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76200" lIns="0" spcFirstLastPara="1" rIns="0" wrap="square" tIns="11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rgbClr val="0070C0"/>
                  </a:solidFill>
                  <a:latin typeface="Play"/>
                  <a:ea typeface="Play"/>
                  <a:cs typeface="Play"/>
                  <a:sym typeface="Play"/>
                </a:rPr>
                <a:t>Asc (non-auto)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EAC (Design Freeze)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2.5 GHz</a:t>
              </a:r>
              <a:endParaRPr b="0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779" name="Google Shape;779;p137"/>
            <p:cNvSpPr/>
            <p:nvPr/>
          </p:nvSpPr>
          <p:spPr>
            <a:xfrm>
              <a:off x="4210843" y="3501763"/>
              <a:ext cx="20556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37"/>
            <p:cNvSpPr txBox="1"/>
            <p:nvPr/>
          </p:nvSpPr>
          <p:spPr>
            <a:xfrm>
              <a:off x="4206118" y="3467178"/>
              <a:ext cx="20556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01600" wrap="square" tIns="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600"/>
                <a:buFont typeface="Play"/>
                <a:buNone/>
              </a:pPr>
              <a:r>
                <a:rPr b="1" lang="en-US" sz="1600">
                  <a:latin typeface="Play"/>
                  <a:ea typeface="Play"/>
                  <a:cs typeface="Play"/>
                  <a:sym typeface="Play"/>
                </a:rPr>
                <a:t>Aug 31, 2025</a:t>
              </a:r>
              <a:endParaRPr/>
            </a:p>
          </p:txBody>
        </p:sp>
        <p:cxnSp>
          <p:nvCxnSpPr>
            <p:cNvPr id="781" name="Google Shape;781;p137"/>
            <p:cNvCxnSpPr/>
            <p:nvPr/>
          </p:nvCxnSpPr>
          <p:spPr>
            <a:xfrm>
              <a:off x="3984902" y="2199600"/>
              <a:ext cx="0" cy="1302300"/>
            </a:xfrm>
            <a:prstGeom prst="straightConnector1">
              <a:avLst/>
            </a:prstGeom>
            <a:noFill/>
            <a:ln cap="flat" cmpd="sng" w="12700">
              <a:solidFill>
                <a:srgbClr val="7C66F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782" name="Google Shape;782;p137"/>
            <p:cNvSpPr/>
            <p:nvPr/>
          </p:nvSpPr>
          <p:spPr>
            <a:xfrm>
              <a:off x="3947050" y="2158423"/>
              <a:ext cx="81300" cy="82500"/>
            </a:xfrm>
            <a:prstGeom prst="ellipse">
              <a:avLst/>
            </a:prstGeom>
            <a:solidFill>
              <a:srgbClr val="7C66FA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37"/>
            <p:cNvSpPr/>
            <p:nvPr/>
          </p:nvSpPr>
          <p:spPr>
            <a:xfrm rot="8100000">
              <a:off x="5074302" y="508943"/>
              <a:ext cx="319471" cy="319471"/>
            </a:xfrm>
            <a:prstGeom prst="teardrop">
              <a:avLst>
                <a:gd fmla="val 115000" name="adj"/>
              </a:avLst>
            </a:prstGeom>
            <a:solidFill>
              <a:srgbClr val="7C66FA"/>
            </a:solidFill>
            <a:ln cap="flat" cmpd="sng" w="12700">
              <a:solidFill>
                <a:srgbClr val="7C66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37"/>
            <p:cNvSpPr/>
            <p:nvPr/>
          </p:nvSpPr>
          <p:spPr>
            <a:xfrm>
              <a:off x="5109730" y="544410"/>
              <a:ext cx="248400" cy="248400"/>
            </a:xfrm>
            <a:prstGeom prst="ellipse">
              <a:avLst/>
            </a:prstGeom>
            <a:solidFill>
              <a:schemeClr val="lt1">
                <a:alpha val="8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37"/>
            <p:cNvSpPr/>
            <p:nvPr/>
          </p:nvSpPr>
          <p:spPr>
            <a:xfrm>
              <a:off x="5459938" y="897436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37"/>
            <p:cNvSpPr txBox="1"/>
            <p:nvPr/>
          </p:nvSpPr>
          <p:spPr>
            <a:xfrm>
              <a:off x="5459938" y="897436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300" lIns="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200"/>
                <a:buFont typeface="Calibri"/>
                <a:buNone/>
              </a:pPr>
              <a:r>
                <a:rPr b="1" lang="en-US" sz="12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Asc Auto (Alexandria)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444444"/>
                </a:buClr>
                <a:buSzPts val="1200"/>
                <a:buFont typeface="Calibri"/>
                <a:buNone/>
              </a:pPr>
              <a:r>
                <a:rPr b="1" lang="en-US" sz="1200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Initial Alpha Drop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lang="en-US" sz="1200">
                  <a:solidFill>
                    <a:srgbClr val="FF0000"/>
                  </a:solidFill>
                  <a:latin typeface="Play"/>
                  <a:ea typeface="Play"/>
                  <a:cs typeface="Play"/>
                  <a:sym typeface="Play"/>
                </a:rPr>
                <a:t>4c 4MB ASC with no FuSa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7" name="Google Shape;787;p137"/>
            <p:cNvSpPr/>
            <p:nvPr/>
          </p:nvSpPr>
          <p:spPr>
            <a:xfrm>
              <a:off x="5459938" y="439920"/>
              <a:ext cx="20556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37"/>
            <p:cNvSpPr txBox="1"/>
            <p:nvPr/>
          </p:nvSpPr>
          <p:spPr>
            <a:xfrm>
              <a:off x="5459938" y="439920"/>
              <a:ext cx="20556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016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lay"/>
                <a:buNone/>
              </a:pPr>
              <a:r>
                <a:rPr b="1" lang="en-US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Oct</a:t>
              </a:r>
              <a:r>
                <a:rPr b="1" lang="en-US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 31, 2025 </a:t>
              </a:r>
              <a:r>
                <a:rPr b="1" lang="en-US" sz="1600" u="sng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(Proposed)</a:t>
              </a:r>
              <a:endParaRPr/>
            </a:p>
          </p:txBody>
        </p:sp>
        <p:cxnSp>
          <p:nvCxnSpPr>
            <p:cNvPr id="789" name="Google Shape;789;p137"/>
            <p:cNvCxnSpPr/>
            <p:nvPr/>
          </p:nvCxnSpPr>
          <p:spPr>
            <a:xfrm>
              <a:off x="5233997" y="897436"/>
              <a:ext cx="0" cy="1302300"/>
            </a:xfrm>
            <a:prstGeom prst="straightConnector1">
              <a:avLst/>
            </a:prstGeom>
            <a:noFill/>
            <a:ln cap="flat" cmpd="sng" w="12700">
              <a:solidFill>
                <a:srgbClr val="7C66F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790" name="Google Shape;790;p137"/>
            <p:cNvSpPr/>
            <p:nvPr/>
          </p:nvSpPr>
          <p:spPr>
            <a:xfrm>
              <a:off x="5196145" y="2158423"/>
              <a:ext cx="81300" cy="82500"/>
            </a:xfrm>
            <a:prstGeom prst="ellipse">
              <a:avLst/>
            </a:prstGeom>
            <a:solidFill>
              <a:srgbClr val="7C66FA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37"/>
            <p:cNvSpPr/>
            <p:nvPr/>
          </p:nvSpPr>
          <p:spPr>
            <a:xfrm rot="-2700000">
              <a:off x="6323316" y="3570786"/>
              <a:ext cx="319471" cy="319471"/>
            </a:xfrm>
            <a:prstGeom prst="teardrop">
              <a:avLst>
                <a:gd fmla="val 115000" name="adj"/>
              </a:avLst>
            </a:prstGeom>
            <a:solidFill>
              <a:srgbClr val="7C66FA"/>
            </a:solidFill>
            <a:ln cap="flat" cmpd="sng" w="12700">
              <a:solidFill>
                <a:srgbClr val="7C66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37"/>
            <p:cNvSpPr/>
            <p:nvPr/>
          </p:nvSpPr>
          <p:spPr>
            <a:xfrm>
              <a:off x="6358825" y="3606254"/>
              <a:ext cx="248400" cy="248400"/>
            </a:xfrm>
            <a:prstGeom prst="ellipse">
              <a:avLst/>
            </a:prstGeom>
            <a:solidFill>
              <a:schemeClr val="lt1">
                <a:alpha val="8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37"/>
            <p:cNvSpPr/>
            <p:nvPr/>
          </p:nvSpPr>
          <p:spPr>
            <a:xfrm>
              <a:off x="6709033" y="2199600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37"/>
            <p:cNvSpPr txBox="1"/>
            <p:nvPr/>
          </p:nvSpPr>
          <p:spPr>
            <a:xfrm>
              <a:off x="6704325" y="2343863"/>
              <a:ext cx="2055600" cy="15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76200" lIns="0" spcFirstLastPara="1" rIns="0" wrap="square" tIns="11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chemeClr val="accent6"/>
                  </a:solidFill>
                  <a:latin typeface="Play"/>
                  <a:ea typeface="Play"/>
                  <a:cs typeface="Play"/>
                  <a:sym typeface="Play"/>
                </a:rPr>
                <a:t>Asc Auto </a:t>
              </a:r>
              <a:r>
                <a:rPr b="1" lang="en-US" sz="1200" u="sng">
                  <a:solidFill>
                    <a:schemeClr val="accent6"/>
                  </a:solidFill>
                  <a:latin typeface="Play"/>
                  <a:ea typeface="Play"/>
                  <a:cs typeface="Play"/>
                  <a:sym typeface="Play"/>
                </a:rPr>
                <a:t>(Alexandria)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LAC (DV Complete)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0"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ASIL-B and ASIL-D (tentative)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0"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FuSA </a:t>
              </a:r>
              <a:r>
                <a:rPr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Compliance – pending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2.5 GHz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37"/>
            <p:cNvSpPr txBox="1"/>
            <p:nvPr/>
          </p:nvSpPr>
          <p:spPr>
            <a:xfrm>
              <a:off x="6445250" y="3857422"/>
              <a:ext cx="25113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016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lay"/>
                <a:buNone/>
              </a:pPr>
              <a:r>
                <a:rPr b="1" lang="en-US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Aug</a:t>
              </a:r>
              <a:r>
                <a:rPr b="1" lang="en-US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 31, 2026 </a:t>
              </a:r>
              <a:endParaRPr/>
            </a:p>
          </p:txBody>
        </p:sp>
        <p:cxnSp>
          <p:nvCxnSpPr>
            <p:cNvPr id="796" name="Google Shape;796;p137"/>
            <p:cNvCxnSpPr/>
            <p:nvPr/>
          </p:nvCxnSpPr>
          <p:spPr>
            <a:xfrm>
              <a:off x="6483093" y="2199600"/>
              <a:ext cx="0" cy="1302300"/>
            </a:xfrm>
            <a:prstGeom prst="straightConnector1">
              <a:avLst/>
            </a:prstGeom>
            <a:noFill/>
            <a:ln cap="flat" cmpd="sng" w="12700">
              <a:solidFill>
                <a:srgbClr val="7C66F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797" name="Google Shape;797;p137"/>
            <p:cNvSpPr/>
            <p:nvPr/>
          </p:nvSpPr>
          <p:spPr>
            <a:xfrm>
              <a:off x="6445241" y="2158423"/>
              <a:ext cx="81300" cy="82500"/>
            </a:xfrm>
            <a:prstGeom prst="ellipse">
              <a:avLst/>
            </a:prstGeom>
            <a:solidFill>
              <a:srgbClr val="7C66FA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37"/>
            <p:cNvSpPr/>
            <p:nvPr/>
          </p:nvSpPr>
          <p:spPr>
            <a:xfrm rot="8100000">
              <a:off x="7572492" y="508943"/>
              <a:ext cx="319471" cy="319471"/>
            </a:xfrm>
            <a:prstGeom prst="teardrop">
              <a:avLst>
                <a:gd fmla="val 115000" name="adj"/>
              </a:avLst>
            </a:prstGeom>
            <a:solidFill>
              <a:srgbClr val="7C66FA"/>
            </a:solidFill>
            <a:ln cap="flat" cmpd="sng" w="12700">
              <a:solidFill>
                <a:srgbClr val="7C66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37"/>
            <p:cNvSpPr/>
            <p:nvPr/>
          </p:nvSpPr>
          <p:spPr>
            <a:xfrm>
              <a:off x="7607920" y="544410"/>
              <a:ext cx="248400" cy="248400"/>
            </a:xfrm>
            <a:prstGeom prst="ellipse">
              <a:avLst/>
            </a:prstGeom>
            <a:solidFill>
              <a:schemeClr val="lt1">
                <a:alpha val="8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37"/>
            <p:cNvSpPr/>
            <p:nvPr/>
          </p:nvSpPr>
          <p:spPr>
            <a:xfrm>
              <a:off x="7958129" y="897436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37"/>
            <p:cNvSpPr txBox="1"/>
            <p:nvPr/>
          </p:nvSpPr>
          <p:spPr>
            <a:xfrm>
              <a:off x="8015379" y="632204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300" lIns="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chemeClr val="accent6"/>
                  </a:solidFill>
                  <a:latin typeface="Play"/>
                  <a:ea typeface="Play"/>
                  <a:cs typeface="Play"/>
                  <a:sym typeface="Play"/>
                </a:rPr>
                <a:t>Asc Auto (Alexandria)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EAC (Design Freeze)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444444"/>
                </a:buClr>
                <a:buSzPts val="1200"/>
                <a:buFont typeface="Calibri"/>
                <a:buNone/>
              </a:pPr>
              <a:r>
                <a:rPr b="0" lang="en-US" sz="1200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ASIL-B and ASIL-D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444444"/>
                </a:buClr>
                <a:buSzPts val="1200"/>
                <a:buFont typeface="Calibri"/>
                <a:buNone/>
              </a:pPr>
              <a:r>
                <a:rPr b="0" lang="en-US" sz="1200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FuSA Compliance – complete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2.5GHz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37"/>
            <p:cNvSpPr/>
            <p:nvPr/>
          </p:nvSpPr>
          <p:spPr>
            <a:xfrm>
              <a:off x="7958129" y="439920"/>
              <a:ext cx="20556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37"/>
            <p:cNvSpPr txBox="1"/>
            <p:nvPr/>
          </p:nvSpPr>
          <p:spPr>
            <a:xfrm>
              <a:off x="7958125" y="336988"/>
              <a:ext cx="25113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016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lay"/>
                <a:buNone/>
              </a:pPr>
              <a:r>
                <a:rPr b="1" lang="en-US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Oct</a:t>
              </a:r>
              <a:r>
                <a:rPr b="1" lang="en-US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 30, 2026</a:t>
              </a:r>
              <a:r>
                <a:rPr b="1" lang="en-US" sz="1600">
                  <a:latin typeface="Play"/>
                  <a:ea typeface="Play"/>
                  <a:cs typeface="Play"/>
                  <a:sym typeface="Play"/>
                </a:rPr>
                <a:t> </a:t>
              </a:r>
              <a:endParaRPr/>
            </a:p>
          </p:txBody>
        </p:sp>
        <p:cxnSp>
          <p:nvCxnSpPr>
            <p:cNvPr id="804" name="Google Shape;804;p137"/>
            <p:cNvCxnSpPr/>
            <p:nvPr/>
          </p:nvCxnSpPr>
          <p:spPr>
            <a:xfrm>
              <a:off x="7732188" y="897436"/>
              <a:ext cx="0" cy="1302300"/>
            </a:xfrm>
            <a:prstGeom prst="straightConnector1">
              <a:avLst/>
            </a:prstGeom>
            <a:noFill/>
            <a:ln cap="flat" cmpd="sng" w="12700">
              <a:solidFill>
                <a:srgbClr val="7C66F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805" name="Google Shape;805;p137"/>
            <p:cNvSpPr/>
            <p:nvPr/>
          </p:nvSpPr>
          <p:spPr>
            <a:xfrm>
              <a:off x="7694336" y="2158423"/>
              <a:ext cx="81300" cy="82500"/>
            </a:xfrm>
            <a:prstGeom prst="ellipse">
              <a:avLst/>
            </a:prstGeom>
            <a:solidFill>
              <a:srgbClr val="7C66FA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37"/>
            <p:cNvSpPr/>
            <p:nvPr/>
          </p:nvSpPr>
          <p:spPr>
            <a:xfrm rot="-2700000">
              <a:off x="8821506" y="3570786"/>
              <a:ext cx="319471" cy="319471"/>
            </a:xfrm>
            <a:prstGeom prst="teardrop">
              <a:avLst>
                <a:gd fmla="val 115000" name="adj"/>
              </a:avLst>
            </a:prstGeom>
            <a:solidFill>
              <a:srgbClr val="7C66FA"/>
            </a:solidFill>
            <a:ln cap="flat" cmpd="sng" w="12700">
              <a:solidFill>
                <a:srgbClr val="7C66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37"/>
            <p:cNvSpPr/>
            <p:nvPr/>
          </p:nvSpPr>
          <p:spPr>
            <a:xfrm>
              <a:off x="8857015" y="3606254"/>
              <a:ext cx="248400" cy="248400"/>
            </a:xfrm>
            <a:prstGeom prst="ellipse">
              <a:avLst/>
            </a:prstGeom>
            <a:solidFill>
              <a:schemeClr val="lt1">
                <a:alpha val="8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37"/>
            <p:cNvSpPr/>
            <p:nvPr/>
          </p:nvSpPr>
          <p:spPr>
            <a:xfrm>
              <a:off x="9207224" y="2199600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37"/>
            <p:cNvSpPr txBox="1"/>
            <p:nvPr/>
          </p:nvSpPr>
          <p:spPr>
            <a:xfrm>
              <a:off x="9202524" y="2464697"/>
              <a:ext cx="20556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76200" lIns="0" spcFirstLastPara="1" rIns="0" wrap="square" tIns="11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A9CF"/>
                </a:buClr>
                <a:buSzPts val="1200"/>
                <a:buFont typeface="Calibri"/>
                <a:buNone/>
              </a:pPr>
              <a:r>
                <a:rPr b="1" lang="en-US" sz="1200">
                  <a:solidFill>
                    <a:srgbClr val="31A9CF"/>
                  </a:solidFill>
                  <a:latin typeface="Calibri"/>
                  <a:ea typeface="Calibri"/>
                  <a:cs typeface="Calibri"/>
                  <a:sym typeface="Calibri"/>
                </a:rPr>
                <a:t>Babylon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lay"/>
                <a:buNone/>
              </a:pPr>
              <a:r>
                <a:rPr b="1" lang="en-US" sz="12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EAC (Design Freeze)</a:t>
              </a:r>
              <a:endParaRPr b="1" sz="1200">
                <a:solidFill>
                  <a:srgbClr val="1B05A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Multiple variants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Spec2K 20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2.7GHz</a:t>
              </a:r>
              <a:endParaRPr/>
            </a:p>
          </p:txBody>
        </p:sp>
        <p:sp>
          <p:nvSpPr>
            <p:cNvPr id="810" name="Google Shape;810;p137"/>
            <p:cNvSpPr txBox="1"/>
            <p:nvPr/>
          </p:nvSpPr>
          <p:spPr>
            <a:xfrm>
              <a:off x="9202525" y="3839116"/>
              <a:ext cx="21810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016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Aug 31, 2026 </a:t>
              </a:r>
              <a:r>
                <a:rPr b="1" lang="en-US" sz="16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(Proposed)</a:t>
              </a:r>
              <a:endParaRPr/>
            </a:p>
          </p:txBody>
        </p:sp>
        <p:cxnSp>
          <p:nvCxnSpPr>
            <p:cNvPr id="811" name="Google Shape;811;p137"/>
            <p:cNvCxnSpPr/>
            <p:nvPr/>
          </p:nvCxnSpPr>
          <p:spPr>
            <a:xfrm>
              <a:off x="8981283" y="2199600"/>
              <a:ext cx="0" cy="1302300"/>
            </a:xfrm>
            <a:prstGeom prst="straightConnector1">
              <a:avLst/>
            </a:prstGeom>
            <a:noFill/>
            <a:ln cap="flat" cmpd="sng" w="12700">
              <a:solidFill>
                <a:srgbClr val="7C66FA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812" name="Google Shape;812;p137"/>
            <p:cNvSpPr/>
            <p:nvPr/>
          </p:nvSpPr>
          <p:spPr>
            <a:xfrm>
              <a:off x="8943431" y="2158423"/>
              <a:ext cx="81300" cy="82500"/>
            </a:xfrm>
            <a:prstGeom prst="ellipse">
              <a:avLst/>
            </a:prstGeom>
            <a:solidFill>
              <a:srgbClr val="7C66FA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137"/>
          <p:cNvSpPr txBox="1"/>
          <p:nvPr/>
        </p:nvSpPr>
        <p:spPr>
          <a:xfrm>
            <a:off x="277975" y="4339425"/>
            <a:ext cx="6775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22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solidFill>
                  <a:schemeClr val="dk1"/>
                </a:solidFill>
              </a:rPr>
              <a:t>Bottom up schedule is</a:t>
            </a:r>
            <a:r>
              <a:rPr b="1" lang="en-US" sz="1500">
                <a:solidFill>
                  <a:schemeClr val="dk1"/>
                </a:solidFill>
              </a:rPr>
              <a:t> </a:t>
            </a:r>
            <a:r>
              <a:rPr lang="en-US" sz="1500">
                <a:solidFill>
                  <a:schemeClr val="dk1"/>
                </a:solidFill>
              </a:rPr>
              <a:t>based on:</a:t>
            </a:r>
            <a:endParaRPr sz="15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</a:pPr>
            <a:r>
              <a:rPr lang="en-US">
                <a:solidFill>
                  <a:schemeClr val="dk1"/>
                </a:solidFill>
              </a:rPr>
              <a:t>Resource availability for design &amp; verification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</a:pPr>
            <a:r>
              <a:rPr lang="en-US">
                <a:solidFill>
                  <a:schemeClr val="dk1"/>
                </a:solidFill>
              </a:rPr>
              <a:t>Tech node availability by start of Q4’25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</a:pPr>
            <a:r>
              <a:rPr lang="en-US">
                <a:solidFill>
                  <a:schemeClr val="dk1"/>
                </a:solidFill>
              </a:rPr>
              <a:t>Successful engagement with Synopsys for  verification 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38"/>
          <p:cNvSpPr txBox="1"/>
          <p:nvPr>
            <p:ph type="title"/>
          </p:nvPr>
        </p:nvSpPr>
        <p:spPr>
          <a:xfrm>
            <a:off x="342899" y="13672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Alexandria Features (Delta over Asc)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9" name="Google Shape;819;p138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20" name="Google Shape;820;p138"/>
          <p:cNvGraphicFramePr/>
          <p:nvPr/>
        </p:nvGraphicFramePr>
        <p:xfrm>
          <a:off x="342910" y="9171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{81DAC295-BC46-4FF0-91A0-452B65B23F1C}</a:tableStyleId>
              </a:tblPr>
              <a:tblGrid>
                <a:gridCol w="3650100"/>
                <a:gridCol w="1514450"/>
                <a:gridCol w="6341650"/>
              </a:tblGrid>
              <a:tr h="36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Features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Source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Description</a:t>
                      </a:r>
                      <a:endParaRPr sz="1300"/>
                    </a:p>
                  </a:txBody>
                  <a:tcPr marT="45725" marB="45725" marR="91450" marL="91450"/>
                </a:tc>
              </a:tr>
              <a:tr h="675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Cluster to support Split/Lock modes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MRD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Cluster will be designed as configurable to operate as Hybrid or fully Lockstep to meet different ASIL requirements. </a:t>
                      </a:r>
                      <a:endParaRPr sz="1700"/>
                    </a:p>
                  </a:txBody>
                  <a:tcPr marT="45725" marB="45725" marR="91450" marL="91450"/>
                </a:tc>
              </a:tr>
              <a:tr h="39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Target node TSMC N5A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MRD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FuSa certified process requirement for appropriate placement guidance</a:t>
                      </a:r>
                      <a:endParaRPr sz="1700"/>
                    </a:p>
                  </a:txBody>
                  <a:tcPr marT="45725" marB="45725" marR="91450" marL="91450"/>
                </a:tc>
              </a:tr>
              <a:tr h="65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Core, SC, Cluster to offer ASIL-B support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PRD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Various structures in the Asc cluster will be covered by parity insertion. CHI and AXI channels will offer parity protection.</a:t>
                      </a:r>
                      <a:endParaRPr sz="1300"/>
                    </a:p>
                  </a:txBody>
                  <a:tcPr marT="45725" marB="45725" marR="91450" marL="91450"/>
                </a:tc>
              </a:tr>
              <a:tr h="37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700"/>
                        <a:t>Core, SC, Cluster to offer ASIL-D support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PRD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Cores will support lockstep, SC control logic will be duplicated, various blocks like reset controller, will be duplicated or updated for ASIL-D certification </a:t>
                      </a:r>
                      <a:endParaRPr sz="1300"/>
                    </a:p>
                  </a:txBody>
                  <a:tcPr marT="45725" marB="45725" marR="91450" marL="91450"/>
                </a:tc>
              </a:tr>
              <a:tr h="37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FuSa errors aggregation and reporting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PRD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Design will aggregate FuSa errors and adhere to requirement for max latency between detection and reporting at cluster level.</a:t>
                      </a:r>
                      <a:endParaRPr sz="1700"/>
                    </a:p>
                  </a:txBody>
                  <a:tcPr marT="45725" marB="45725" marR="91450" marL="91450"/>
                </a:tc>
              </a:tr>
              <a:tr h="39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Flex configs: 8c 12MB, 4c 4MB, 2c 4MB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MAS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In order to meet 4MB cache requirement for Aria, SC will shrink from total 16 slices to total 8 slices, and new placement style.</a:t>
                      </a:r>
                      <a:endParaRPr sz="1300"/>
                    </a:p>
                  </a:txBody>
                  <a:tcPr marT="45725" marB="45725" marR="91450" marL="91450"/>
                </a:tc>
              </a:tr>
              <a:tr h="39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3PIPs need auto-compliant versions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PRD/Aria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TT not responsible for FuSa qualification of 3PIP</a:t>
                      </a:r>
                      <a:endParaRPr sz="1700"/>
                    </a:p>
                  </a:txBody>
                  <a:tcPr marT="45725" marB="45725" marR="91450" marL="91450"/>
                </a:tc>
              </a:tr>
              <a:tr h="39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Open Source code needs auto-compliance / verification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Compliance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821" name="Google Shape;821;p138"/>
          <p:cNvSpPr txBox="1"/>
          <p:nvPr/>
        </p:nvSpPr>
        <p:spPr>
          <a:xfrm>
            <a:off x="9134875" y="21042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Meera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39"/>
          <p:cNvSpPr txBox="1"/>
          <p:nvPr>
            <p:ph type="title"/>
          </p:nvPr>
        </p:nvSpPr>
        <p:spPr>
          <a:xfrm>
            <a:off x="342899" y="13672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Verification Deferred Features (Same as for Asc)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7" name="Google Shape;827;p139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28" name="Google Shape;828;p139"/>
          <p:cNvGraphicFramePr/>
          <p:nvPr/>
        </p:nvGraphicFramePr>
        <p:xfrm>
          <a:off x="342910" y="9171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{81DAC295-BC46-4FF0-91A0-452B65B23F1C}</a:tableStyleId>
              </a:tblPr>
              <a:tblGrid>
                <a:gridCol w="3344775"/>
                <a:gridCol w="3986950"/>
                <a:gridCol w="4174475"/>
              </a:tblGrid>
              <a:tr h="36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Features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EAC Commit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Proposed Out of Scope for EAC</a:t>
                      </a:r>
                      <a:endParaRPr sz="1300"/>
                    </a:p>
                  </a:txBody>
                  <a:tcPr marT="45725" marB="45725" marR="91450" marL="91450"/>
                </a:tc>
              </a:tr>
              <a:tr h="675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Side channel attack mitigation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RTL Coding and dtests enabled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Side-channel workloads enabled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Full random regressions signoff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crosses with other features</a:t>
                      </a:r>
                      <a:endParaRPr sz="1700"/>
                    </a:p>
                  </a:txBody>
                  <a:tcPr marT="45725" marB="45725" marR="91450" marL="91450"/>
                </a:tc>
              </a:tr>
              <a:tr h="37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Silicon debug / workaround: Token Leak detection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RTL coding complete, basic dtests enabled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Full random regressions</a:t>
                      </a:r>
                      <a:endParaRPr sz="1300"/>
                    </a:p>
                  </a:txBody>
                  <a:tcPr marT="45725" marB="45725" marR="91450" marL="91450"/>
                </a:tc>
              </a:tr>
              <a:tr h="39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Silicon debug / workaround: Patch RAM exceptions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RTL coding complete, basic dtests enabled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Full random regressions</a:t>
                      </a:r>
                      <a:endParaRPr sz="1300"/>
                    </a:p>
                  </a:txBody>
                  <a:tcPr marT="45725" marB="45725" marR="91450" marL="91450"/>
                </a:tc>
              </a:tr>
              <a:tr h="39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Sdtrig-Icount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RTL coding complete, basic dtests enabled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Full random regressions</a:t>
                      </a:r>
                      <a:endParaRPr sz="1700"/>
                    </a:p>
                  </a:txBody>
                  <a:tcPr marT="45725" marB="45725" marR="91450" marL="91450"/>
                </a:tc>
              </a:tr>
              <a:tr h="39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CRB approved Perf Enhancements &lt;list&gt;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RTL coding complete, basic dtests enabled, Ralph tests enabled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/>
                        <a:t>Full random regressions, chicken bit enabled</a:t>
                      </a:r>
                      <a:endParaRPr sz="17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829" name="Google Shape;829;p139"/>
          <p:cNvSpPr txBox="1"/>
          <p:nvPr/>
        </p:nvSpPr>
        <p:spPr>
          <a:xfrm>
            <a:off x="422750" y="4720750"/>
            <a:ext cx="50847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B05A7"/>
                </a:solidFill>
              </a:rPr>
              <a:t>Deferred features need to be reviewed by Arch Team and signed off for Alexandria</a:t>
            </a:r>
            <a:endParaRPr sz="2000">
              <a:solidFill>
                <a:srgbClr val="1B05A7"/>
              </a:solidFill>
            </a:endParaRPr>
          </a:p>
        </p:txBody>
      </p:sp>
      <p:sp>
        <p:nvSpPr>
          <p:cNvPr id="830" name="Google Shape;830;p139"/>
          <p:cNvSpPr txBox="1"/>
          <p:nvPr/>
        </p:nvSpPr>
        <p:spPr>
          <a:xfrm>
            <a:off x="9134875" y="21042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Kiran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40"/>
          <p:cNvSpPr txBox="1"/>
          <p:nvPr>
            <p:ph type="title"/>
          </p:nvPr>
        </p:nvSpPr>
        <p:spPr>
          <a:xfrm>
            <a:off x="342899" y="38100"/>
            <a:ext cx="11506500" cy="8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Alexandria Core Team</a:t>
            </a:r>
            <a:endParaRPr/>
          </a:p>
        </p:txBody>
      </p:sp>
      <p:graphicFrame>
        <p:nvGraphicFramePr>
          <p:cNvPr id="836" name="Google Shape;836;p140"/>
          <p:cNvGraphicFramePr/>
          <p:nvPr/>
        </p:nvGraphicFramePr>
        <p:xfrm>
          <a:off x="1508100" y="67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{890022DB-CE67-4EBD-B57D-FA10692222E2}</a:tableStyleId>
              </a:tblPr>
              <a:tblGrid>
                <a:gridCol w="4934050"/>
                <a:gridCol w="3546900"/>
              </a:tblGrid>
              <a:tr h="38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</a:rPr>
                        <a:t>Role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</a:rPr>
                        <a:t>Core Team Representative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Alexandria Product Program Manager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Rae Parnmukh</a:t>
                      </a:r>
                      <a:endParaRPr sz="1200">
                        <a:uFill>
                          <a:noFill/>
                        </a:uFill>
                        <a:hlinkClick r:id="rId4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Automotive Product Manager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Eric Zhang</a:t>
                      </a:r>
                      <a:endParaRPr sz="1200">
                        <a:uFill>
                          <a:noFill/>
                        </a:uFill>
                        <a:hlinkClick r:id="rId6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CPU IP Product Manager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Troy Jones</a:t>
                      </a:r>
                      <a:endParaRPr sz="1200">
                        <a:uFill>
                          <a:noFill/>
                        </a:uFill>
                        <a:hlinkClick r:id="rId8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Architecture TPM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Pragna Paranji</a:t>
                      </a:r>
                      <a:endParaRPr sz="1300">
                        <a:uFill>
                          <a:noFill/>
                        </a:uFill>
                        <a:hlinkClick r:id="rId10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Architect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Alex Yap</a:t>
                      </a:r>
                      <a:endParaRPr sz="1200">
                        <a:uFill>
                          <a:noFill/>
                        </a:uFill>
                        <a:hlinkClick r:id="rId12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FuSa Safety Manager/FuSa Safety Engineer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Sainath Reddy Narayanagari</a:t>
                      </a:r>
                      <a:endParaRPr sz="1200">
                        <a:uFill>
                          <a:noFill/>
                        </a:uFill>
                        <a:hlinkClick r:id="rId14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TT FuSa Process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Sam Visalli</a:t>
                      </a:r>
                      <a:endParaRPr sz="1200">
                        <a:uFill>
                          <a:noFill/>
                        </a:uFill>
                        <a:hlinkClick r:id="rId16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Alexandria TPM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1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Sushrutha Vigraham</a:t>
                      </a:r>
                      <a:endParaRPr sz="1200">
                        <a:uFill>
                          <a:noFill/>
                        </a:uFill>
                        <a:hlinkClick r:id="rId18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RISC-V Project lead (RTL)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1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Meera Ramani-Augustin</a:t>
                      </a:r>
                      <a:endParaRPr sz="1200">
                        <a:uFill>
                          <a:noFill/>
                        </a:uFill>
                        <a:hlinkClick r:id="rId20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RISC-V Project lead (DV)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2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Kiran Maturu</a:t>
                      </a:r>
                      <a:endParaRPr sz="1200">
                        <a:uFill>
                          <a:noFill/>
                        </a:uFill>
                        <a:hlinkClick r:id="rId22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DFT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2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Sachin Badole</a:t>
                      </a:r>
                      <a:endParaRPr sz="1200">
                        <a:uFill>
                          <a:noFill/>
                        </a:uFill>
                        <a:hlinkClick r:id="rId24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Physical Design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2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Ramakrishna Ayinapudi</a:t>
                      </a:r>
                      <a:endParaRPr sz="1200">
                        <a:uFill>
                          <a:noFill/>
                        </a:uFill>
                        <a:hlinkClick r:id="rId26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Software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2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Aren Edlund</a:t>
                      </a:r>
                      <a:endParaRPr sz="1200">
                        <a:uFill>
                          <a:noFill/>
                        </a:uFill>
                        <a:hlinkClick r:id="rId28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IP Engineering Lead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2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Stephan Gaskins</a:t>
                      </a:r>
                      <a:endParaRPr sz="1200">
                        <a:uFill>
                          <a:noFill/>
                        </a:uFill>
                        <a:hlinkClick r:id="rId30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RISC-V Cluster RTL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3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Bharath Poluri</a:t>
                      </a:r>
                      <a:endParaRPr sz="1200">
                        <a:uFill>
                          <a:noFill/>
                        </a:uFill>
                        <a:hlinkClick r:id="rId32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RISC-V PPA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3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Erik Swanson</a:t>
                      </a:r>
                      <a:endParaRPr sz="1200">
                        <a:uFill>
                          <a:noFill/>
                        </a:uFill>
                        <a:hlinkClick r:id="rId34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RISC-V Post Si Readiness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3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Sajosh Janarthanam</a:t>
                      </a:r>
                      <a:endParaRPr sz="1200">
                        <a:uFill>
                          <a:noFill/>
                        </a:uFill>
                        <a:hlinkClick r:id="rId36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Firmware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3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Daniel DeGrasse</a:t>
                      </a:r>
                      <a:endParaRPr sz="1200">
                        <a:uFill>
                          <a:noFill/>
                        </a:uFill>
                        <a:hlinkClick r:id="rId38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IP Customer Lead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3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Troy Jones</a:t>
                      </a:r>
                      <a:endParaRPr sz="1200">
                        <a:uFill>
                          <a:noFill/>
                        </a:uFill>
                        <a:hlinkClick r:id="rId40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Global Sourcing &amp; Supply Chain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>
                          <a:solidFill>
                            <a:srgbClr val="1155CC"/>
                          </a:solidFill>
                          <a:hlinkClick r:id="rId4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Tom Boland</a:t>
                      </a:r>
                      <a:endParaRPr sz="1200">
                        <a:uFill>
                          <a:noFill/>
                        </a:uFill>
                        <a:hlinkClick r:id="rId42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5"/>
          <p:cNvSpPr txBox="1"/>
          <p:nvPr>
            <p:ph type="title"/>
          </p:nvPr>
        </p:nvSpPr>
        <p:spPr>
          <a:xfrm>
            <a:off x="338336" y="473673"/>
            <a:ext cx="11506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Agenda</a:t>
            </a:r>
            <a:endParaRPr b="1"/>
          </a:p>
        </p:txBody>
      </p:sp>
      <p:sp>
        <p:nvSpPr>
          <p:cNvPr id="453" name="Google Shape;453;p105"/>
          <p:cNvSpPr txBox="1"/>
          <p:nvPr>
            <p:ph idx="1" type="body"/>
          </p:nvPr>
        </p:nvSpPr>
        <p:spPr>
          <a:xfrm>
            <a:off x="338325" y="1064625"/>
            <a:ext cx="11506200" cy="53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Executive Summary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Value Proposition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Alexandria Bounding Box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Alexandria High-Level Schedule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Alexandria Block Diagram &amp; Key Feature Asks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Cost/Resource Summary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Tools Summary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Opens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Risks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Recommendation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41"/>
          <p:cNvSpPr txBox="1"/>
          <p:nvPr>
            <p:ph type="title"/>
          </p:nvPr>
        </p:nvSpPr>
        <p:spPr>
          <a:xfrm>
            <a:off x="342899" y="2104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Business Summary (Mid Conf)</a:t>
            </a:r>
            <a:endParaRPr b="1"/>
          </a:p>
        </p:txBody>
      </p:sp>
      <p:sp>
        <p:nvSpPr>
          <p:cNvPr id="842" name="Google Shape;842;p141"/>
          <p:cNvSpPr txBox="1"/>
          <p:nvPr/>
        </p:nvSpPr>
        <p:spPr>
          <a:xfrm>
            <a:off x="10817100" y="-124650"/>
            <a:ext cx="322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James/Aniket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843" name="Google Shape;843;p141" title="Screenshot 2025-05-15 at 3.59.4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25" y="897102"/>
            <a:ext cx="11212701" cy="52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41"/>
          <p:cNvSpPr/>
          <p:nvPr/>
        </p:nvSpPr>
        <p:spPr>
          <a:xfrm>
            <a:off x="1933650" y="1484650"/>
            <a:ext cx="5326200" cy="268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 in progress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6"/>
          <p:cNvSpPr txBox="1"/>
          <p:nvPr>
            <p:ph type="title"/>
          </p:nvPr>
        </p:nvSpPr>
        <p:spPr>
          <a:xfrm>
            <a:off x="457199" y="457200"/>
            <a:ext cx="15341700" cy="11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Approval Checklist</a:t>
            </a:r>
            <a:endParaRPr/>
          </a:p>
        </p:txBody>
      </p:sp>
      <p:graphicFrame>
        <p:nvGraphicFramePr>
          <p:cNvPr id="459" name="Google Shape;459;p106"/>
          <p:cNvGraphicFramePr/>
          <p:nvPr/>
        </p:nvGraphicFramePr>
        <p:xfrm>
          <a:off x="107300" y="86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5182400"/>
                <a:gridCol w="1007825"/>
                <a:gridCol w="1081075"/>
                <a:gridCol w="4666850"/>
              </a:tblGrid>
              <a:tr h="41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Owner</a:t>
                      </a:r>
                      <a:endParaRPr sz="19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Status</a:t>
                      </a:r>
                      <a:endParaRPr sz="19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Comment</a:t>
                      </a:r>
                      <a:endParaRPr sz="19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Final Business Case complete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Troy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MRD 1.0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Eric Z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Expect small number in Jama for ALX specifically</a:t>
                      </a:r>
                      <a:endParaRPr sz="12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Bounding Box initial feasibility complete 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Andy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Rae and Andy to review updates / schedule review with eng team.</a:t>
                      </a:r>
                      <a:endParaRPr sz="13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Legal checks no red flags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Alicia S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Compliance (Trade, FUSA, FIPs ,&amp; other large security aspects known)  checks no red flags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Andy W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Rae will double check and add slide to deck with all items.</a:t>
                      </a:r>
                      <a:endParaRPr sz="12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PRD 0.5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Troy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Currently in spreadsheet format, moving to Jama. Need to simplify current list and move items to HW req.</a:t>
                      </a:r>
                      <a:endParaRPr sz="12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Licensing for HW and SW evaluation level complete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Alicia S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Andy to check </a:t>
                      </a:r>
                      <a:r>
                        <a:rPr lang="en-US" sz="1200"/>
                        <a:t>with</a:t>
                      </a:r>
                      <a:r>
                        <a:rPr lang="en-US" sz="1200"/>
                        <a:t> Terry</a:t>
                      </a:r>
                      <a:endParaRPr sz="12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Spec 0.5 Complete &amp; Architectural feasibility complete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Alex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Required features are in the specs.  maintaining gap analysis from ASC features.  Negotiating features vs. schedule w/ RV team.</a:t>
                      </a:r>
                      <a:endParaRPr sz="12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HW Engineering understand the business ask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Div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SW Engineering understand the business ask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TBD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Tops down schedule complete(should be within 20% of P&amp;C)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Andy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Resource profile established (should be within 20% of P&amp;C)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Priti/Andy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Preliminary financials(Cost/Spend) done to include cost estimates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Erik G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1D1C1D"/>
                          </a:solidFill>
                        </a:rPr>
                        <a:t>Safety Plan</a:t>
                      </a:r>
                      <a:endParaRPr sz="1300">
                        <a:solidFill>
                          <a:srgbClr val="1D1C1D"/>
                        </a:solidFill>
                      </a:endParaRPr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Sai</a:t>
                      </a:r>
                      <a:endParaRPr sz="1300"/>
                    </a:p>
                  </a:txBody>
                  <a:tcPr marT="0" marB="0" marR="121900" marL="121900" anchor="ctr">
                    <a:lnL cap="flat" cmpd="sng" w="86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121900" marL="121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7"/>
          <p:cNvSpPr txBox="1"/>
          <p:nvPr>
            <p:ph type="title"/>
          </p:nvPr>
        </p:nvSpPr>
        <p:spPr>
          <a:xfrm>
            <a:off x="342899" y="2104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Value Proposition</a:t>
            </a:r>
            <a:endParaRPr b="1"/>
          </a:p>
        </p:txBody>
      </p:sp>
      <p:sp>
        <p:nvSpPr>
          <p:cNvPr id="465" name="Google Shape;465;p107"/>
          <p:cNvSpPr txBox="1"/>
          <p:nvPr>
            <p:ph idx="1" type="body"/>
          </p:nvPr>
        </p:nvSpPr>
        <p:spPr>
          <a:xfrm>
            <a:off x="342900" y="981075"/>
            <a:ext cx="11506200" cy="5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66"/>
          </a:p>
          <a:p>
            <a:pPr indent="-281294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50"/>
              <a:buChar char="•"/>
            </a:pPr>
            <a:r>
              <a:rPr b="1" lang="en-US" sz="3049"/>
              <a:t>Strategic Value/Target Customers</a:t>
            </a:r>
            <a:endParaRPr b="1" sz="3049"/>
          </a:p>
          <a:p>
            <a:pPr indent="-269864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50"/>
              <a:buChar char="o"/>
            </a:pPr>
            <a:r>
              <a:rPr lang="en-US" sz="2649"/>
              <a:t>Enable Automotive customers to migrate from Arm to RISC-V</a:t>
            </a:r>
            <a:endParaRPr sz="2649"/>
          </a:p>
          <a:p>
            <a:pPr indent="-269864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50"/>
              <a:buChar char="o"/>
            </a:pPr>
            <a:r>
              <a:rPr lang="en-US" sz="2649"/>
              <a:t>Computing power to serve as a base IP </a:t>
            </a:r>
            <a:endParaRPr sz="2649"/>
          </a:p>
          <a:p>
            <a:pPr indent="-269864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50"/>
              <a:buChar char="o"/>
            </a:pPr>
            <a:r>
              <a:rPr lang="en-US" sz="2649"/>
              <a:t>Base die and chiplet applications on centralized compute, ADAS and IVI.</a:t>
            </a:r>
            <a:endParaRPr sz="2649"/>
          </a:p>
          <a:p>
            <a:pPr indent="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49"/>
          </a:p>
          <a:p>
            <a:pPr indent="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83"/>
          </a:p>
        </p:txBody>
      </p:sp>
      <p:sp>
        <p:nvSpPr>
          <p:cNvPr id="466" name="Google Shape;466;p107"/>
          <p:cNvSpPr txBox="1"/>
          <p:nvPr/>
        </p:nvSpPr>
        <p:spPr>
          <a:xfrm>
            <a:off x="8690850" y="147375"/>
            <a:ext cx="345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James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8"/>
          <p:cNvSpPr txBox="1"/>
          <p:nvPr>
            <p:ph type="title"/>
          </p:nvPr>
        </p:nvSpPr>
        <p:spPr>
          <a:xfrm>
            <a:off x="266699" y="147375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Executive Summary (Pre-Concept Approval)</a:t>
            </a:r>
            <a:endParaRPr/>
          </a:p>
        </p:txBody>
      </p:sp>
      <p:graphicFrame>
        <p:nvGraphicFramePr>
          <p:cNvPr id="472" name="Google Shape;472;p108"/>
          <p:cNvGraphicFramePr/>
          <p:nvPr/>
        </p:nvGraphicFramePr>
        <p:xfrm>
          <a:off x="342900" y="1051584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{81DAC295-BC46-4FF0-91A0-452B65B23F1C}</a:tableStyleId>
              </a:tblPr>
              <a:tblGrid>
                <a:gridCol w="2792350"/>
                <a:gridCol w="279235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What (IP Product)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Alexandria will be Tenstorrent’s first generation high-performance RiscV IP for Automotive applications with ASIL-D certification.  To be used in Robotics SoCs including ADAS/AV. ​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Why (Strategic Value)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FD"/>
                    </a:solidFill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Automotive</a:t>
                      </a:r>
                      <a:r>
                        <a:rPr lang="en-US" sz="1800"/>
                        <a:t> IP customers looking for alternative to Arm Cortex-AE cores ​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Automotive ecosystem needs high-performance RiscV alternative​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E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F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Schedule Ask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F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Beta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Jan</a:t>
                      </a: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 2026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02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Limited Access (LA)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Mar 2026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Early Access (EA)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June 2026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Access (GA)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TBD (</a:t>
                      </a: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&gt;= EA + 90 days)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STL Availability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TBD 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0202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3" name="Google Shape;473;p108"/>
          <p:cNvGraphicFramePr/>
          <p:nvPr/>
        </p:nvGraphicFramePr>
        <p:xfrm>
          <a:off x="6315300" y="1051584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{81DAC295-BC46-4FF0-91A0-452B65B23F1C}</a:tableStyleId>
              </a:tblPr>
              <a:tblGrid>
                <a:gridCol w="2792350"/>
                <a:gridCol w="279235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Who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RiscV CPU Team, FuSa Team, SW Team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​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Char char="●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ResilTech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861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How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FD"/>
                    </a:solidFill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indent="-3492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Arial"/>
                        <a:buChar char="●"/>
                      </a:pPr>
                      <a:r>
                        <a:rPr lang="en-US" sz="1900"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Functional safety related features, components and Arch enhancements added to Ascalon</a:t>
                      </a:r>
                      <a:endParaRPr sz="1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492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Arial"/>
                        <a:buChar char="●"/>
                      </a:pPr>
                      <a:r>
                        <a:rPr lang="en-US" sz="1900">
                          <a:latin typeface="Arial"/>
                          <a:ea typeface="Arial"/>
                          <a:cs typeface="Arial"/>
                          <a:sym typeface="Arial"/>
                        </a:rPr>
                        <a:t>Auto compliant System IP</a:t>
                      </a:r>
                      <a:endParaRPr sz="1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492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Arial"/>
                        <a:buChar char="●"/>
                      </a:pPr>
                      <a:r>
                        <a:rPr lang="en-US" sz="1900">
                          <a:latin typeface="Arial"/>
                          <a:ea typeface="Arial"/>
                          <a:cs typeface="Arial"/>
                          <a:sym typeface="Arial"/>
                        </a:rPr>
                        <a:t>Estimated burdened cost  - $30M</a:t>
                      </a:r>
                      <a:endParaRPr sz="1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E"/>
                    </a:solidFill>
                  </a:tcPr>
                </a:tc>
                <a:tc hMerge="1"/>
              </a:tr>
              <a:tr h="16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FD"/>
                    </a:solidFill>
                  </a:tcPr>
                </a:tc>
              </a:tr>
            </a:tbl>
          </a:graphicData>
        </a:graphic>
      </p:graphicFrame>
      <p:sp>
        <p:nvSpPr>
          <p:cNvPr id="474" name="Google Shape;474;p108"/>
          <p:cNvSpPr txBox="1"/>
          <p:nvPr/>
        </p:nvSpPr>
        <p:spPr>
          <a:xfrm>
            <a:off x="8754575" y="147375"/>
            <a:ext cx="338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James/Rae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09"/>
          <p:cNvSpPr txBox="1"/>
          <p:nvPr>
            <p:ph idx="12" type="sldNum"/>
          </p:nvPr>
        </p:nvSpPr>
        <p:spPr>
          <a:xfrm>
            <a:off x="11726691" y="6452395"/>
            <a:ext cx="342900" cy="30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81" name="Google Shape;481;p109"/>
          <p:cNvGraphicFramePr/>
          <p:nvPr/>
        </p:nvGraphicFramePr>
        <p:xfrm>
          <a:off x="140713" y="9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{AAFC10A5-1A5D-4063-85FD-24438F935A50}</a:tableStyleId>
              </a:tblPr>
              <a:tblGrid>
                <a:gridCol w="2420225"/>
                <a:gridCol w="1754400"/>
                <a:gridCol w="3086050"/>
                <a:gridCol w="4668200"/>
              </a:tblGrid>
              <a:tr h="3726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lt1"/>
                          </a:solidFill>
                        </a:rPr>
                        <a:t>Alexandria IP </a:t>
                      </a:r>
                      <a:r>
                        <a:rPr b="1" lang="en-US" sz="1300">
                          <a:solidFill>
                            <a:schemeClr val="lt1"/>
                          </a:solidFill>
                        </a:rPr>
                        <a:t>Bounding Box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  <a:tc hMerge="1"/>
                <a:tc hMerge="1"/>
              </a:tr>
              <a:tr h="345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</a:rPr>
                        <a:t>Item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</a:rPr>
                        <a:t>Pre-Concept </a:t>
                      </a:r>
                      <a:r>
                        <a:rPr b="1" lang="en-US" sz="1100">
                          <a:solidFill>
                            <a:schemeClr val="lt1"/>
                          </a:solidFill>
                        </a:rPr>
                        <a:t>Working Product Ask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</a:rPr>
                        <a:t>Comments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745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SCHEDULE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Beta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January 2026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trend: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Beta: June 30</a:t>
                      </a:r>
                      <a:r>
                        <a:rPr lang="en-US" sz="1100"/>
                        <a:t>, 2026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LA: Aug 30, 2026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EA: Oct 30, 2026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accent2"/>
                          </a:solidFill>
                        </a:rPr>
                        <a:t>GA: EA + 90 days</a:t>
                      </a:r>
                      <a:endParaRPr sz="1100">
                        <a:solidFill>
                          <a:schemeClr val="accen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7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LA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March 2026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317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EA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June 2026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GA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&gt;= EA + 90 days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31745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PROGRAM COST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LA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7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EA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317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GA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3689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DIE SIZE / AREA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Cluster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9900"/>
                          </a:solidFill>
                        </a:rPr>
                        <a:t>9.85</a:t>
                      </a:r>
                      <a:r>
                        <a:rPr lang="en-US" sz="900">
                          <a:solidFill>
                            <a:srgbClr val="FF9900"/>
                          </a:solidFill>
                        </a:rPr>
                        <a:t> mm</a:t>
                      </a:r>
                      <a:r>
                        <a:rPr baseline="30000" lang="en-US" sz="900">
                          <a:solidFill>
                            <a:srgbClr val="FF9900"/>
                          </a:solidFill>
                        </a:rPr>
                        <a:t>2 </a:t>
                      </a:r>
                      <a:r>
                        <a:rPr lang="en-US" sz="900">
                          <a:solidFill>
                            <a:srgbClr val="FF9900"/>
                          </a:solidFill>
                        </a:rPr>
                        <a:t>@ N3A</a:t>
                      </a:r>
                      <a:endParaRPr baseline="30000" sz="9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28.07 mm</a:t>
                      </a:r>
                      <a:r>
                        <a:rPr baseline="30000" lang="en-US" sz="900"/>
                        <a:t>2 </a:t>
                      </a:r>
                      <a:r>
                        <a:rPr lang="en-US" sz="900"/>
                        <a:t>@ N3A</a:t>
                      </a:r>
                      <a:r>
                        <a:rPr lang="en-US" sz="900"/>
                        <a:t> (engg estimate for 4c4MB cluster 14.97 mm</a:t>
                      </a:r>
                      <a:r>
                        <a:rPr baseline="30000" lang="en-US" sz="900"/>
                        <a:t>2</a:t>
                      </a:r>
                      <a:r>
                        <a:rPr lang="en-US" sz="900"/>
                        <a:t> at SF4X)</a:t>
                      </a:r>
                      <a:endParaRPr baseline="30000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88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 Core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9900"/>
                          </a:solidFill>
                        </a:rPr>
                        <a:t>1.16 mm</a:t>
                      </a:r>
                      <a:r>
                        <a:rPr baseline="30000" lang="en-US" sz="900">
                          <a:solidFill>
                            <a:srgbClr val="FF9900"/>
                          </a:solidFill>
                        </a:rPr>
                        <a:t>2</a:t>
                      </a:r>
                      <a:r>
                        <a:rPr lang="en-US" sz="900">
                          <a:solidFill>
                            <a:srgbClr val="FF9900"/>
                          </a:solidFill>
                        </a:rPr>
                        <a:t> @ N3A</a:t>
                      </a:r>
                      <a:endParaRPr sz="9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1.39 mm</a:t>
                      </a:r>
                      <a:r>
                        <a:rPr baseline="30000" lang="en-US" sz="900"/>
                        <a:t>2</a:t>
                      </a:r>
                      <a:r>
                        <a:rPr lang="en-US" sz="900"/>
                        <a:t> @ N3A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FREQUENCY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Core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9900"/>
                          </a:solidFill>
                        </a:rPr>
                        <a:t>2.0 GHz</a:t>
                      </a:r>
                      <a:r>
                        <a:rPr lang="en-US" sz="900"/>
                        <a:t> @ N3A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(-40C to 125C Tj, SS, Vdd = Vnom - 10%)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ASC = 2.5 GHz @ SF4X = 3GHz @ N3P (scaled); </a:t>
                      </a:r>
                      <a:br>
                        <a:rPr lang="en-US" sz="1100"/>
                      </a:br>
                      <a:r>
                        <a:rPr lang="en-US" sz="1100"/>
                        <a:t>N3A = N3P - 23% = 2.25 GHz at TT; TT to SS ~-35% = 1.5GHz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PERFORMANCE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IPC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&gt; 20 SPECint 2006 / GHz,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&gt; 2.1 SPECint 2017 / GHz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&gt; 14 DMIPS (base)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With SW Opt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93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POWER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 Core + 1/4 SC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Static Power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9900"/>
                          </a:solidFill>
                        </a:rPr>
                        <a:t>1.69 W Dhrystone</a:t>
                      </a:r>
                      <a:endParaRPr sz="9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9900"/>
                          </a:solidFill>
                        </a:rPr>
                        <a:t>3.4W Virus</a:t>
                      </a:r>
                      <a:endParaRPr sz="9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Aria: 25 mw per sq mm max @wc condition​.  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9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 Core + 1/4 SC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Dynamic Power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9900"/>
                          </a:solidFill>
                        </a:rPr>
                        <a:t>0.51/GHz Dhrystone</a:t>
                      </a:r>
                      <a:endParaRPr sz="9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9900"/>
                          </a:solidFill>
                        </a:rPr>
                        <a:t>0.95/GHz Virus</a:t>
                      </a:r>
                      <a:endParaRPr sz="9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Aria: 0.51/GHz Dhrystone​, 0.95/GHz Virus​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7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FEATURES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Configurations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Lead config: 4 ALX X (D8) cores with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4 MB shared L2 cache per cluster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P0: 8 core, 12 MB L2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P1: 2 core, 4 MB L2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accent2"/>
                          </a:solidFill>
                        </a:rPr>
                        <a:t>{Remove Split-Lock)</a:t>
                      </a:r>
                      <a:endParaRPr sz="9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Aria: 3 x  4 core 4 MB L2 coherent clusters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System IPs (IOMMU, APLIC MMCAB) to meet same delivery schedule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0"/>
          <p:cNvSpPr txBox="1"/>
          <p:nvPr>
            <p:ph type="title"/>
          </p:nvPr>
        </p:nvSpPr>
        <p:spPr>
          <a:xfrm>
            <a:off x="342899" y="210421"/>
            <a:ext cx="1150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/>
              <a:t>Alexandria - Block Diagram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000"/>
              <a:t>Shown as 8 Core D8 with 12MB cache</a:t>
            </a:r>
            <a:endParaRPr b="1" sz="2000"/>
          </a:p>
        </p:txBody>
      </p:sp>
      <p:sp>
        <p:nvSpPr>
          <p:cNvPr id="487" name="Google Shape;487;p110"/>
          <p:cNvSpPr txBox="1"/>
          <p:nvPr/>
        </p:nvSpPr>
        <p:spPr>
          <a:xfrm>
            <a:off x="9134875" y="21042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Slide Owner: </a:t>
            </a:r>
            <a:r>
              <a:rPr lang="en-US" sz="2000">
                <a:solidFill>
                  <a:srgbClr val="FF0000"/>
                </a:solidFill>
              </a:rPr>
              <a:t>Meera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488" name="Google Shape;488;p110" title="Screenshot 2025-05-19 at 5.25.3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75" y="1078321"/>
            <a:ext cx="8399350" cy="547488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10"/>
          <p:cNvSpPr txBox="1"/>
          <p:nvPr/>
        </p:nvSpPr>
        <p:spPr>
          <a:xfrm>
            <a:off x="9393700" y="1352725"/>
            <a:ext cx="2826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Key Features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Supports split, lock &amp; hybrid modes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IP configurable to 2c 4MB, 4c 4MB, 8c 12MB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Custom 4">
      <a:dk1>
        <a:srgbClr val="202020"/>
      </a:dk1>
      <a:lt1>
        <a:srgbClr val="FFFFFF"/>
      </a:lt1>
      <a:dk2>
        <a:srgbClr val="4B456E"/>
      </a:dk2>
      <a:lt2>
        <a:srgbClr val="E5D7B5"/>
      </a:lt2>
      <a:accent1>
        <a:srgbClr val="7C68FA"/>
      </a:accent1>
      <a:accent2>
        <a:srgbClr val="FA512E"/>
      </a:accent2>
      <a:accent3>
        <a:srgbClr val="5164E0"/>
      </a:accent3>
      <a:accent4>
        <a:srgbClr val="F6BC41"/>
      </a:accent4>
      <a:accent5>
        <a:srgbClr val="74C5DF"/>
      </a:accent5>
      <a:accent6>
        <a:srgbClr val="6FABA0"/>
      </a:accent6>
      <a:hlink>
        <a:srgbClr val="7C68FA"/>
      </a:hlink>
      <a:folHlink>
        <a:srgbClr val="6068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Custom 4">
      <a:dk1>
        <a:srgbClr val="202020"/>
      </a:dk1>
      <a:lt1>
        <a:srgbClr val="FFFFFF"/>
      </a:lt1>
      <a:dk2>
        <a:srgbClr val="4B456E"/>
      </a:dk2>
      <a:lt2>
        <a:srgbClr val="E5D7B5"/>
      </a:lt2>
      <a:accent1>
        <a:srgbClr val="7C68FA"/>
      </a:accent1>
      <a:accent2>
        <a:srgbClr val="FA512E"/>
      </a:accent2>
      <a:accent3>
        <a:srgbClr val="5164E0"/>
      </a:accent3>
      <a:accent4>
        <a:srgbClr val="F6BC41"/>
      </a:accent4>
      <a:accent5>
        <a:srgbClr val="74C5DF"/>
      </a:accent5>
      <a:accent6>
        <a:srgbClr val="6FABA0"/>
      </a:accent6>
      <a:hlink>
        <a:srgbClr val="7C68FA"/>
      </a:hlink>
      <a:folHlink>
        <a:srgbClr val="6068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Office Theme">
  <a:themeElements>
    <a:clrScheme name="Custom 4">
      <a:dk1>
        <a:srgbClr val="202020"/>
      </a:dk1>
      <a:lt1>
        <a:srgbClr val="FFFFFF"/>
      </a:lt1>
      <a:dk2>
        <a:srgbClr val="4B456E"/>
      </a:dk2>
      <a:lt2>
        <a:srgbClr val="E5D7B5"/>
      </a:lt2>
      <a:accent1>
        <a:srgbClr val="7C68FA"/>
      </a:accent1>
      <a:accent2>
        <a:srgbClr val="FA512E"/>
      </a:accent2>
      <a:accent3>
        <a:srgbClr val="5164E0"/>
      </a:accent3>
      <a:accent4>
        <a:srgbClr val="F6BC41"/>
      </a:accent4>
      <a:accent5>
        <a:srgbClr val="74C5DF"/>
      </a:accent5>
      <a:accent6>
        <a:srgbClr val="6FABA0"/>
      </a:accent6>
      <a:hlink>
        <a:srgbClr val="7C68FA"/>
      </a:hlink>
      <a:folHlink>
        <a:srgbClr val="6068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Office Theme">
  <a:themeElements>
    <a:clrScheme name="Custom 4">
      <a:dk1>
        <a:srgbClr val="202020"/>
      </a:dk1>
      <a:lt1>
        <a:srgbClr val="FFFFFF"/>
      </a:lt1>
      <a:dk2>
        <a:srgbClr val="4B456E"/>
      </a:dk2>
      <a:lt2>
        <a:srgbClr val="E5D7B5"/>
      </a:lt2>
      <a:accent1>
        <a:srgbClr val="7C68FA"/>
      </a:accent1>
      <a:accent2>
        <a:srgbClr val="FA512E"/>
      </a:accent2>
      <a:accent3>
        <a:srgbClr val="5164E0"/>
      </a:accent3>
      <a:accent4>
        <a:srgbClr val="F6BC41"/>
      </a:accent4>
      <a:accent5>
        <a:srgbClr val="74C5DF"/>
      </a:accent5>
      <a:accent6>
        <a:srgbClr val="6FABA0"/>
      </a:accent6>
      <a:hlink>
        <a:srgbClr val="7C68FA"/>
      </a:hlink>
      <a:folHlink>
        <a:srgbClr val="6068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